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5.xml" ContentType="application/vnd.openxmlformats-officedocument.presentationml.notesSlide+xml"/>
  <Override PartName="/ppt/comments/comment3.xml" ContentType="application/vnd.openxmlformats-officedocument.presentationml.comments+xml"/>
  <Override PartName="/ppt/comments/comment4.xml" ContentType="application/vnd.openxmlformats-officedocument.presentationml.comment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omments/comment5.xml" ContentType="application/vnd.openxmlformats-officedocument.presentationml.comments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comments/comment6.xml" ContentType="application/vnd.openxmlformats-officedocument.presentationml.comments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64"/>
  </p:notesMasterIdLst>
  <p:handoutMasterIdLst>
    <p:handoutMasterId r:id="rId65"/>
  </p:handoutMasterIdLst>
  <p:sldIdLst>
    <p:sldId id="256" r:id="rId5"/>
    <p:sldId id="259" r:id="rId6"/>
    <p:sldId id="260" r:id="rId7"/>
    <p:sldId id="312" r:id="rId8"/>
    <p:sldId id="313" r:id="rId9"/>
    <p:sldId id="315" r:id="rId10"/>
    <p:sldId id="261" r:id="rId11"/>
    <p:sldId id="262" r:id="rId12"/>
    <p:sldId id="263" r:id="rId13"/>
    <p:sldId id="264" r:id="rId14"/>
    <p:sldId id="269" r:id="rId15"/>
    <p:sldId id="271" r:id="rId16"/>
    <p:sldId id="272" r:id="rId17"/>
    <p:sldId id="273" r:id="rId18"/>
    <p:sldId id="274" r:id="rId19"/>
    <p:sldId id="275" r:id="rId20"/>
    <p:sldId id="276" r:id="rId21"/>
    <p:sldId id="300" r:id="rId22"/>
    <p:sldId id="303" r:id="rId23"/>
    <p:sldId id="304" r:id="rId24"/>
    <p:sldId id="305" r:id="rId25"/>
    <p:sldId id="306" r:id="rId26"/>
    <p:sldId id="307" r:id="rId27"/>
    <p:sldId id="308" r:id="rId28"/>
    <p:sldId id="309" r:id="rId29"/>
    <p:sldId id="310" r:id="rId30"/>
    <p:sldId id="311" r:id="rId31"/>
    <p:sldId id="301" r:id="rId32"/>
    <p:sldId id="316" r:id="rId33"/>
    <p:sldId id="317" r:id="rId34"/>
    <p:sldId id="318" r:id="rId35"/>
    <p:sldId id="319" r:id="rId36"/>
    <p:sldId id="279" r:id="rId37"/>
    <p:sldId id="299" r:id="rId38"/>
    <p:sldId id="278" r:id="rId39"/>
    <p:sldId id="282" r:id="rId40"/>
    <p:sldId id="289" r:id="rId41"/>
    <p:sldId id="283" r:id="rId42"/>
    <p:sldId id="284" r:id="rId43"/>
    <p:sldId id="285" r:id="rId44"/>
    <p:sldId id="286" r:id="rId45"/>
    <p:sldId id="287" r:id="rId46"/>
    <p:sldId id="288" r:id="rId47"/>
    <p:sldId id="280" r:id="rId48"/>
    <p:sldId id="302" r:id="rId49"/>
    <p:sldId id="290" r:id="rId50"/>
    <p:sldId id="296" r:id="rId51"/>
    <p:sldId id="291" r:id="rId52"/>
    <p:sldId id="292" r:id="rId53"/>
    <p:sldId id="293" r:id="rId54"/>
    <p:sldId id="297" r:id="rId55"/>
    <p:sldId id="298" r:id="rId56"/>
    <p:sldId id="281" r:id="rId57"/>
    <p:sldId id="294" r:id="rId58"/>
    <p:sldId id="295" r:id="rId59"/>
    <p:sldId id="322" r:id="rId60"/>
    <p:sldId id="323" r:id="rId61"/>
    <p:sldId id="324" r:id="rId62"/>
    <p:sldId id="258" r:id="rId6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usan.Mitchell" initials="S" lastIdx="2" clrIdx="0">
    <p:extLst/>
  </p:cmAuthor>
  <p:cmAuthor id="2" name="GB" initials="GB" lastIdx="6" clrIdx="1">
    <p:extLst>
      <p:ext uri="{19B8F6BF-5375-455C-9EA6-DF929625EA0E}">
        <p15:presenceInfo xmlns:p15="http://schemas.microsoft.com/office/powerpoint/2012/main" userId="GB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notes" scaleToFitPaper="1"/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C61F3E"/>
    <a:srgbClr val="C6203E"/>
    <a:srgbClr val="9F9F9F"/>
    <a:srgbClr val="008FBE"/>
    <a:srgbClr val="80BF00"/>
    <a:srgbClr val="0091BA"/>
    <a:srgbClr val="18222E"/>
    <a:srgbClr val="45B9C7"/>
    <a:srgbClr val="FFC4BD"/>
    <a:srgbClr val="C6AA9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719" autoAdjust="0"/>
    <p:restoredTop sz="66808" autoAdjust="0"/>
  </p:normalViewPr>
  <p:slideViewPr>
    <p:cSldViewPr snapToGrid="0">
      <p:cViewPr>
        <p:scale>
          <a:sx n="100" d="100"/>
          <a:sy n="100" d="100"/>
        </p:scale>
        <p:origin x="4416" y="79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400" d="100"/>
        <a:sy n="4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82" d="100"/>
          <a:sy n="82" d="100"/>
        </p:scale>
        <p:origin x="203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commentAuthors" Target="commentAuthor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notesMaster" Target="notesMasters/notesMaster1.xml"/><Relationship Id="rId69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06-17T14:27:01.693" idx="3">
    <p:pos x="10" y="10"/>
    <p:text>Use Huawei products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06-17T14:24:10.136" idx="1">
    <p:pos x="42654" y="-2145"/>
    <p:text>update placement of animation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06-17T14:26:42.205" idx="2">
    <p:pos x="10" y="10"/>
    <p:text>use Huawei product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06-17T23:04:34.083" idx="4">
    <p:pos x="10" y="10"/>
    <p:text>Automation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06-17T23:17:28.209" idx="6">
    <p:pos x="1800" y="144"/>
    <p:text>Cite work with Tak and Anthony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06-17T23:05:01.614" idx="5">
    <p:pos x="10" y="10"/>
    <p:text>Citation</p:text>
    <p:extLst>
      <p:ext uri="{C676402C-5697-4E1C-873F-D02D1690AC5C}">
        <p15:threadingInfo xmlns:p15="http://schemas.microsoft.com/office/powerpoint/2012/main" timeZoneBias="-60"/>
      </p:ext>
    </p:extLs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B7B9602-137D-4AB7-952E-1CE0E5EE0BE9}" type="doc">
      <dgm:prSet loTypeId="urn:microsoft.com/office/officeart/2005/8/layout/default#1" loCatId="list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IE"/>
        </a:p>
      </dgm:t>
    </dgm:pt>
    <dgm:pt modelId="{F3F8E531-C174-494F-ABE1-0F3B151A7C41}">
      <dgm:prSet phldrT="[Text]"/>
      <dgm:spPr/>
      <dgm:t>
        <a:bodyPr/>
        <a:lstStyle/>
        <a:p>
          <a:r>
            <a:rPr lang="en-IE" dirty="0" smtClean="0"/>
            <a:t>High quality</a:t>
          </a:r>
          <a:endParaRPr lang="en-IE" dirty="0"/>
        </a:p>
      </dgm:t>
    </dgm:pt>
    <dgm:pt modelId="{068E8641-3CBF-486F-98BD-0C5947D09E8C}" type="parTrans" cxnId="{352869DD-7326-461B-8EAB-90122838E298}">
      <dgm:prSet/>
      <dgm:spPr/>
      <dgm:t>
        <a:bodyPr/>
        <a:lstStyle/>
        <a:p>
          <a:endParaRPr lang="en-IE"/>
        </a:p>
      </dgm:t>
    </dgm:pt>
    <dgm:pt modelId="{8DF24ECE-B97F-49B3-991C-8EA5791EF6B5}" type="sibTrans" cxnId="{352869DD-7326-461B-8EAB-90122838E298}">
      <dgm:prSet/>
      <dgm:spPr/>
      <dgm:t>
        <a:bodyPr/>
        <a:lstStyle/>
        <a:p>
          <a:endParaRPr lang="en-IE"/>
        </a:p>
      </dgm:t>
    </dgm:pt>
    <dgm:pt modelId="{DA7515AA-E7AA-4166-B897-F33420250096}">
      <dgm:prSet/>
      <dgm:spPr/>
      <dgm:t>
        <a:bodyPr/>
        <a:lstStyle/>
        <a:p>
          <a:r>
            <a:rPr lang="en-IE" dirty="0" smtClean="0"/>
            <a:t>Reduced time to market</a:t>
          </a:r>
          <a:endParaRPr lang="en-IE" dirty="0"/>
        </a:p>
      </dgm:t>
    </dgm:pt>
    <dgm:pt modelId="{2929C6F9-F27C-4B71-A910-84E800FF7CB3}" type="parTrans" cxnId="{DE084134-2D98-4BCF-9A49-3CAD9CE9B32B}">
      <dgm:prSet/>
      <dgm:spPr/>
      <dgm:t>
        <a:bodyPr/>
        <a:lstStyle/>
        <a:p>
          <a:endParaRPr lang="en-IE"/>
        </a:p>
      </dgm:t>
    </dgm:pt>
    <dgm:pt modelId="{5382AB9F-4C7A-48A5-8EBE-DBAEF36F689B}" type="sibTrans" cxnId="{DE084134-2D98-4BCF-9A49-3CAD9CE9B32B}">
      <dgm:prSet/>
      <dgm:spPr/>
      <dgm:t>
        <a:bodyPr/>
        <a:lstStyle/>
        <a:p>
          <a:endParaRPr lang="en-IE"/>
        </a:p>
      </dgm:t>
    </dgm:pt>
    <dgm:pt modelId="{09B557C9-A29C-492C-B85B-A8CDEAE488D0}">
      <dgm:prSet/>
      <dgm:spPr/>
      <dgm:t>
        <a:bodyPr/>
        <a:lstStyle/>
        <a:p>
          <a:r>
            <a:rPr lang="en-IE" dirty="0" smtClean="0"/>
            <a:t>Market dominance</a:t>
          </a:r>
          <a:endParaRPr lang="en-IE" dirty="0"/>
        </a:p>
      </dgm:t>
    </dgm:pt>
    <dgm:pt modelId="{81661A3A-1B43-4913-A635-03C5ECEC69AD}" type="parTrans" cxnId="{C0564AA4-D130-4F9B-A68B-5EA43DED0A03}">
      <dgm:prSet/>
      <dgm:spPr/>
      <dgm:t>
        <a:bodyPr/>
        <a:lstStyle/>
        <a:p>
          <a:endParaRPr lang="en-IE"/>
        </a:p>
      </dgm:t>
    </dgm:pt>
    <dgm:pt modelId="{AD51C467-9569-46FD-901E-AC5BE9A9F06A}" type="sibTrans" cxnId="{C0564AA4-D130-4F9B-A68B-5EA43DED0A03}">
      <dgm:prSet/>
      <dgm:spPr/>
      <dgm:t>
        <a:bodyPr/>
        <a:lstStyle/>
        <a:p>
          <a:endParaRPr lang="en-IE"/>
        </a:p>
      </dgm:t>
    </dgm:pt>
    <dgm:pt modelId="{7EFECBC9-E3C7-492F-A527-03A96500FE44}">
      <dgm:prSet/>
      <dgm:spPr/>
      <dgm:t>
        <a:bodyPr/>
        <a:lstStyle/>
        <a:p>
          <a:r>
            <a:rPr lang="en-IE" dirty="0" smtClean="0"/>
            <a:t>Market agility</a:t>
          </a:r>
          <a:endParaRPr lang="en-IE" dirty="0"/>
        </a:p>
      </dgm:t>
    </dgm:pt>
    <dgm:pt modelId="{E0AA7C53-3074-45A0-96CF-069AE65B187D}" type="parTrans" cxnId="{41CB1BD4-66E1-4A6C-8A0F-E8F4AA4BEDCD}">
      <dgm:prSet/>
      <dgm:spPr/>
      <dgm:t>
        <a:bodyPr/>
        <a:lstStyle/>
        <a:p>
          <a:endParaRPr lang="en-IE"/>
        </a:p>
      </dgm:t>
    </dgm:pt>
    <dgm:pt modelId="{A3ABD3C4-3762-417B-9C4F-2DB7E6A98598}" type="sibTrans" cxnId="{41CB1BD4-66E1-4A6C-8A0F-E8F4AA4BEDCD}">
      <dgm:prSet/>
      <dgm:spPr/>
      <dgm:t>
        <a:bodyPr/>
        <a:lstStyle/>
        <a:p>
          <a:endParaRPr lang="en-IE"/>
        </a:p>
      </dgm:t>
    </dgm:pt>
    <dgm:pt modelId="{C861C2E6-2A7A-43A9-8775-ACC1139A155B}">
      <dgm:prSet/>
      <dgm:spPr/>
      <dgm:t>
        <a:bodyPr/>
        <a:lstStyle/>
        <a:p>
          <a:r>
            <a:rPr lang="en-IE" dirty="0" smtClean="0"/>
            <a:t>Product alignment</a:t>
          </a:r>
          <a:endParaRPr lang="en-IE" dirty="0"/>
        </a:p>
      </dgm:t>
    </dgm:pt>
    <dgm:pt modelId="{F021F097-4256-44B0-982A-7AA83E8C2626}" type="parTrans" cxnId="{8127C984-9DA0-4D5A-8E46-7613CF99DD0B}">
      <dgm:prSet/>
      <dgm:spPr/>
      <dgm:t>
        <a:bodyPr/>
        <a:lstStyle/>
        <a:p>
          <a:endParaRPr lang="en-IE"/>
        </a:p>
      </dgm:t>
    </dgm:pt>
    <dgm:pt modelId="{FCA32B4D-61E9-4494-ACF8-8F768F645D92}" type="sibTrans" cxnId="{8127C984-9DA0-4D5A-8E46-7613CF99DD0B}">
      <dgm:prSet/>
      <dgm:spPr/>
      <dgm:t>
        <a:bodyPr/>
        <a:lstStyle/>
        <a:p>
          <a:endParaRPr lang="en-IE"/>
        </a:p>
      </dgm:t>
    </dgm:pt>
    <dgm:pt modelId="{33923BCC-3F03-41E5-8CF8-BB61F4A465BB}">
      <dgm:prSet/>
      <dgm:spPr/>
      <dgm:t>
        <a:bodyPr/>
        <a:lstStyle/>
        <a:p>
          <a:r>
            <a:rPr lang="en-IE" dirty="0" smtClean="0"/>
            <a:t>Low cost production</a:t>
          </a:r>
          <a:endParaRPr lang="en-IE" dirty="0"/>
        </a:p>
      </dgm:t>
    </dgm:pt>
    <dgm:pt modelId="{A6DB3F52-BDFA-4FFC-AF5E-DFC1F59BB53B}" type="parTrans" cxnId="{B083220B-222E-4051-B560-9CEA6ED31892}">
      <dgm:prSet/>
      <dgm:spPr/>
      <dgm:t>
        <a:bodyPr/>
        <a:lstStyle/>
        <a:p>
          <a:endParaRPr lang="en-IE"/>
        </a:p>
      </dgm:t>
    </dgm:pt>
    <dgm:pt modelId="{4DE26681-37D8-4A52-B5C7-82FF1173C552}" type="sibTrans" cxnId="{B083220B-222E-4051-B560-9CEA6ED31892}">
      <dgm:prSet/>
      <dgm:spPr/>
      <dgm:t>
        <a:bodyPr/>
        <a:lstStyle/>
        <a:p>
          <a:endParaRPr lang="en-IE"/>
        </a:p>
      </dgm:t>
    </dgm:pt>
    <dgm:pt modelId="{023066E0-923D-40A9-8099-DB44AF3CDBE1}">
      <dgm:prSet/>
      <dgm:spPr/>
      <dgm:t>
        <a:bodyPr/>
        <a:lstStyle/>
        <a:p>
          <a:r>
            <a:rPr lang="en-IE" dirty="0" smtClean="0"/>
            <a:t>Low cost maintenance</a:t>
          </a:r>
          <a:endParaRPr lang="en-IE" dirty="0"/>
        </a:p>
      </dgm:t>
    </dgm:pt>
    <dgm:pt modelId="{464DAD9D-418E-4638-BE65-A7CDD11ABB86}" type="parTrans" cxnId="{33D37CF1-67C0-436D-B555-9A058FE4FCA4}">
      <dgm:prSet/>
      <dgm:spPr/>
      <dgm:t>
        <a:bodyPr/>
        <a:lstStyle/>
        <a:p>
          <a:endParaRPr lang="en-IE"/>
        </a:p>
      </dgm:t>
    </dgm:pt>
    <dgm:pt modelId="{D26B3ADF-7CAC-4BB1-8827-DE6DB10BE38C}" type="sibTrans" cxnId="{33D37CF1-67C0-436D-B555-9A058FE4FCA4}">
      <dgm:prSet/>
      <dgm:spPr/>
      <dgm:t>
        <a:bodyPr/>
        <a:lstStyle/>
        <a:p>
          <a:endParaRPr lang="en-IE"/>
        </a:p>
      </dgm:t>
    </dgm:pt>
    <dgm:pt modelId="{CF1BF8B9-E7A2-4CA4-BA2C-71ABAEF7617F}">
      <dgm:prSet/>
      <dgm:spPr/>
      <dgm:t>
        <a:bodyPr/>
        <a:lstStyle/>
        <a:p>
          <a:r>
            <a:rPr lang="en-IE" dirty="0" smtClean="0"/>
            <a:t>Mass customization</a:t>
          </a:r>
          <a:endParaRPr lang="en-IE" dirty="0"/>
        </a:p>
      </dgm:t>
    </dgm:pt>
    <dgm:pt modelId="{C98C502B-C5FC-433C-989F-14297CD10D5D}" type="parTrans" cxnId="{795EBD8E-0CB2-410E-9F54-970DA713B694}">
      <dgm:prSet/>
      <dgm:spPr/>
      <dgm:t>
        <a:bodyPr/>
        <a:lstStyle/>
        <a:p>
          <a:endParaRPr lang="en-IE"/>
        </a:p>
      </dgm:t>
    </dgm:pt>
    <dgm:pt modelId="{265EB092-70B1-4F9C-9441-3168209FFD36}" type="sibTrans" cxnId="{795EBD8E-0CB2-410E-9F54-970DA713B694}">
      <dgm:prSet/>
      <dgm:spPr/>
      <dgm:t>
        <a:bodyPr/>
        <a:lstStyle/>
        <a:p>
          <a:endParaRPr lang="en-IE"/>
        </a:p>
      </dgm:t>
    </dgm:pt>
    <dgm:pt modelId="{21D354B5-7D96-449D-827D-5387517CCE74}">
      <dgm:prSet/>
      <dgm:spPr/>
      <dgm:t>
        <a:bodyPr/>
        <a:lstStyle/>
        <a:p>
          <a:r>
            <a:rPr lang="de-DE" dirty="0" smtClean="0"/>
            <a:t>Reduced maintenance effort</a:t>
          </a:r>
          <a:endParaRPr lang="en-IE" dirty="0"/>
        </a:p>
      </dgm:t>
    </dgm:pt>
    <dgm:pt modelId="{6421006F-0AA8-4D8C-B3FD-3B6D995201AF}" type="parTrans" cxnId="{3C10EE69-612E-4DF3-883C-A67D4BA80531}">
      <dgm:prSet/>
      <dgm:spPr/>
      <dgm:t>
        <a:bodyPr/>
        <a:lstStyle/>
        <a:p>
          <a:endParaRPr lang="en-IE"/>
        </a:p>
      </dgm:t>
    </dgm:pt>
    <dgm:pt modelId="{057EF211-11DA-498E-ACBA-337DB81D5C1D}" type="sibTrans" cxnId="{3C10EE69-612E-4DF3-883C-A67D4BA80531}">
      <dgm:prSet/>
      <dgm:spPr/>
      <dgm:t>
        <a:bodyPr/>
        <a:lstStyle/>
        <a:p>
          <a:endParaRPr lang="en-IE"/>
        </a:p>
      </dgm:t>
    </dgm:pt>
    <dgm:pt modelId="{E41B1E17-4921-4031-A6F6-AB96A7CAFD80}">
      <dgm:prSet phldrT="[Text]"/>
      <dgm:spPr/>
      <dgm:t>
        <a:bodyPr/>
        <a:lstStyle/>
        <a:p>
          <a:r>
            <a:rPr lang="en-IE" dirty="0" smtClean="0"/>
            <a:t>Improved Efficiency and Productivity</a:t>
          </a:r>
          <a:endParaRPr lang="en-IE" dirty="0"/>
        </a:p>
      </dgm:t>
    </dgm:pt>
    <dgm:pt modelId="{9CA47CF1-9C21-43F0-A18D-C3BCB865C710}" type="parTrans" cxnId="{D1ECE60F-79BC-4850-8E7B-AE1219C07617}">
      <dgm:prSet/>
      <dgm:spPr/>
      <dgm:t>
        <a:bodyPr/>
        <a:lstStyle/>
        <a:p>
          <a:endParaRPr lang="en-IE"/>
        </a:p>
      </dgm:t>
    </dgm:pt>
    <dgm:pt modelId="{128CF718-DB89-4873-AFE2-59F054788668}" type="sibTrans" cxnId="{D1ECE60F-79BC-4850-8E7B-AE1219C07617}">
      <dgm:prSet/>
      <dgm:spPr/>
      <dgm:t>
        <a:bodyPr/>
        <a:lstStyle/>
        <a:p>
          <a:endParaRPr lang="en-IE"/>
        </a:p>
      </dgm:t>
    </dgm:pt>
    <dgm:pt modelId="{E7CDC29C-8ED3-4CC8-856F-4082C75BA84A}" type="pres">
      <dgm:prSet presAssocID="{4B7B9602-137D-4AB7-952E-1CE0E5EE0BE9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IE"/>
        </a:p>
      </dgm:t>
    </dgm:pt>
    <dgm:pt modelId="{E652C586-7A05-4B5F-B221-604E0AA1E0EE}" type="pres">
      <dgm:prSet presAssocID="{F3F8E531-C174-494F-ABE1-0F3B151A7C41}" presName="node" presStyleLbl="node1" presStyleIdx="0" presStyleCnt="10">
        <dgm:presLayoutVars>
          <dgm:bulletEnabled val="1"/>
        </dgm:presLayoutVars>
      </dgm:prSet>
      <dgm:spPr/>
      <dgm:t>
        <a:bodyPr/>
        <a:lstStyle/>
        <a:p>
          <a:endParaRPr lang="en-IE"/>
        </a:p>
      </dgm:t>
    </dgm:pt>
    <dgm:pt modelId="{525811A8-47C1-4F14-B1C2-9B989755BBCF}" type="pres">
      <dgm:prSet presAssocID="{8DF24ECE-B97F-49B3-991C-8EA5791EF6B5}" presName="sibTrans" presStyleCnt="0"/>
      <dgm:spPr/>
      <dgm:t>
        <a:bodyPr/>
        <a:lstStyle/>
        <a:p>
          <a:endParaRPr lang="en-IE"/>
        </a:p>
      </dgm:t>
    </dgm:pt>
    <dgm:pt modelId="{51C628E9-503E-49B7-AA3F-58981981CF41}" type="pres">
      <dgm:prSet presAssocID="{DA7515AA-E7AA-4166-B897-F33420250096}" presName="node" presStyleLbl="node1" presStyleIdx="1" presStyleCnt="10">
        <dgm:presLayoutVars>
          <dgm:bulletEnabled val="1"/>
        </dgm:presLayoutVars>
      </dgm:prSet>
      <dgm:spPr/>
      <dgm:t>
        <a:bodyPr/>
        <a:lstStyle/>
        <a:p>
          <a:endParaRPr lang="en-IE"/>
        </a:p>
      </dgm:t>
    </dgm:pt>
    <dgm:pt modelId="{A94D25BB-B2FF-49F6-9158-5C38517B3DA1}" type="pres">
      <dgm:prSet presAssocID="{5382AB9F-4C7A-48A5-8EBE-DBAEF36F689B}" presName="sibTrans" presStyleCnt="0"/>
      <dgm:spPr/>
      <dgm:t>
        <a:bodyPr/>
        <a:lstStyle/>
        <a:p>
          <a:endParaRPr lang="en-IE"/>
        </a:p>
      </dgm:t>
    </dgm:pt>
    <dgm:pt modelId="{961EBE16-110C-4D27-A254-E231B1E91548}" type="pres">
      <dgm:prSet presAssocID="{09B557C9-A29C-492C-B85B-A8CDEAE488D0}" presName="node" presStyleLbl="node1" presStyleIdx="2" presStyleCnt="10">
        <dgm:presLayoutVars>
          <dgm:bulletEnabled val="1"/>
        </dgm:presLayoutVars>
      </dgm:prSet>
      <dgm:spPr/>
      <dgm:t>
        <a:bodyPr/>
        <a:lstStyle/>
        <a:p>
          <a:endParaRPr lang="en-IE"/>
        </a:p>
      </dgm:t>
    </dgm:pt>
    <dgm:pt modelId="{CDD43D3E-D135-4DB0-BD7F-F2E21BB0D5EF}" type="pres">
      <dgm:prSet presAssocID="{AD51C467-9569-46FD-901E-AC5BE9A9F06A}" presName="sibTrans" presStyleCnt="0"/>
      <dgm:spPr/>
      <dgm:t>
        <a:bodyPr/>
        <a:lstStyle/>
        <a:p>
          <a:endParaRPr lang="en-IE"/>
        </a:p>
      </dgm:t>
    </dgm:pt>
    <dgm:pt modelId="{36B92C67-A831-4B7A-8773-FC76D23FC59E}" type="pres">
      <dgm:prSet presAssocID="{7EFECBC9-E3C7-492F-A527-03A96500FE44}" presName="node" presStyleLbl="node1" presStyleIdx="3" presStyleCnt="10">
        <dgm:presLayoutVars>
          <dgm:bulletEnabled val="1"/>
        </dgm:presLayoutVars>
      </dgm:prSet>
      <dgm:spPr/>
      <dgm:t>
        <a:bodyPr/>
        <a:lstStyle/>
        <a:p>
          <a:endParaRPr lang="en-IE"/>
        </a:p>
      </dgm:t>
    </dgm:pt>
    <dgm:pt modelId="{318ABC3F-7678-463B-8434-03A62D380C13}" type="pres">
      <dgm:prSet presAssocID="{A3ABD3C4-3762-417B-9C4F-2DB7E6A98598}" presName="sibTrans" presStyleCnt="0"/>
      <dgm:spPr/>
      <dgm:t>
        <a:bodyPr/>
        <a:lstStyle/>
        <a:p>
          <a:endParaRPr lang="en-IE"/>
        </a:p>
      </dgm:t>
    </dgm:pt>
    <dgm:pt modelId="{4C47FF94-7ABB-46BD-A274-C80494DC8319}" type="pres">
      <dgm:prSet presAssocID="{C861C2E6-2A7A-43A9-8775-ACC1139A155B}" presName="node" presStyleLbl="node1" presStyleIdx="4" presStyleCnt="10">
        <dgm:presLayoutVars>
          <dgm:bulletEnabled val="1"/>
        </dgm:presLayoutVars>
      </dgm:prSet>
      <dgm:spPr/>
      <dgm:t>
        <a:bodyPr/>
        <a:lstStyle/>
        <a:p>
          <a:endParaRPr lang="en-IE"/>
        </a:p>
      </dgm:t>
    </dgm:pt>
    <dgm:pt modelId="{A3E47B80-C75C-4595-84F3-A17701053881}" type="pres">
      <dgm:prSet presAssocID="{FCA32B4D-61E9-4494-ACF8-8F768F645D92}" presName="sibTrans" presStyleCnt="0"/>
      <dgm:spPr/>
      <dgm:t>
        <a:bodyPr/>
        <a:lstStyle/>
        <a:p>
          <a:endParaRPr lang="en-IE"/>
        </a:p>
      </dgm:t>
    </dgm:pt>
    <dgm:pt modelId="{A4479259-7924-4A07-9927-C44E75FC0FD0}" type="pres">
      <dgm:prSet presAssocID="{33923BCC-3F03-41E5-8CF8-BB61F4A465BB}" presName="node" presStyleLbl="node1" presStyleIdx="5" presStyleCnt="10">
        <dgm:presLayoutVars>
          <dgm:bulletEnabled val="1"/>
        </dgm:presLayoutVars>
      </dgm:prSet>
      <dgm:spPr/>
      <dgm:t>
        <a:bodyPr/>
        <a:lstStyle/>
        <a:p>
          <a:endParaRPr lang="en-IE"/>
        </a:p>
      </dgm:t>
    </dgm:pt>
    <dgm:pt modelId="{81EF00CA-EFFC-4F50-8BA1-4CFE618566E2}" type="pres">
      <dgm:prSet presAssocID="{4DE26681-37D8-4A52-B5C7-82FF1173C552}" presName="sibTrans" presStyleCnt="0"/>
      <dgm:spPr/>
      <dgm:t>
        <a:bodyPr/>
        <a:lstStyle/>
        <a:p>
          <a:endParaRPr lang="en-IE"/>
        </a:p>
      </dgm:t>
    </dgm:pt>
    <dgm:pt modelId="{3285CA25-7B9B-40E6-99C8-13A5B87ACC91}" type="pres">
      <dgm:prSet presAssocID="{023066E0-923D-40A9-8099-DB44AF3CDBE1}" presName="node" presStyleLbl="node1" presStyleIdx="6" presStyleCnt="10">
        <dgm:presLayoutVars>
          <dgm:bulletEnabled val="1"/>
        </dgm:presLayoutVars>
      </dgm:prSet>
      <dgm:spPr/>
      <dgm:t>
        <a:bodyPr/>
        <a:lstStyle/>
        <a:p>
          <a:endParaRPr lang="en-IE"/>
        </a:p>
      </dgm:t>
    </dgm:pt>
    <dgm:pt modelId="{FCFD49CD-550C-4731-989F-08DEAB0D0BEF}" type="pres">
      <dgm:prSet presAssocID="{D26B3ADF-7CAC-4BB1-8827-DE6DB10BE38C}" presName="sibTrans" presStyleCnt="0"/>
      <dgm:spPr/>
      <dgm:t>
        <a:bodyPr/>
        <a:lstStyle/>
        <a:p>
          <a:endParaRPr lang="en-IE"/>
        </a:p>
      </dgm:t>
    </dgm:pt>
    <dgm:pt modelId="{CB929ADB-7591-442E-927E-DD08DFAB2125}" type="pres">
      <dgm:prSet presAssocID="{CF1BF8B9-E7A2-4CA4-BA2C-71ABAEF7617F}" presName="node" presStyleLbl="node1" presStyleIdx="7" presStyleCnt="10">
        <dgm:presLayoutVars>
          <dgm:bulletEnabled val="1"/>
        </dgm:presLayoutVars>
      </dgm:prSet>
      <dgm:spPr/>
      <dgm:t>
        <a:bodyPr/>
        <a:lstStyle/>
        <a:p>
          <a:endParaRPr lang="en-IE"/>
        </a:p>
      </dgm:t>
    </dgm:pt>
    <dgm:pt modelId="{E31FDFE6-822B-4B49-AFC2-80B609F4ED3B}" type="pres">
      <dgm:prSet presAssocID="{265EB092-70B1-4F9C-9441-3168209FFD36}" presName="sibTrans" presStyleCnt="0"/>
      <dgm:spPr/>
      <dgm:t>
        <a:bodyPr/>
        <a:lstStyle/>
        <a:p>
          <a:endParaRPr lang="en-IE"/>
        </a:p>
      </dgm:t>
    </dgm:pt>
    <dgm:pt modelId="{E111B774-D4B5-4381-AE77-026177D927A8}" type="pres">
      <dgm:prSet presAssocID="{21D354B5-7D96-449D-827D-5387517CCE74}" presName="node" presStyleLbl="node1" presStyleIdx="8" presStyleCnt="10">
        <dgm:presLayoutVars>
          <dgm:bulletEnabled val="1"/>
        </dgm:presLayoutVars>
      </dgm:prSet>
      <dgm:spPr/>
      <dgm:t>
        <a:bodyPr/>
        <a:lstStyle/>
        <a:p>
          <a:endParaRPr lang="en-IE"/>
        </a:p>
      </dgm:t>
    </dgm:pt>
    <dgm:pt modelId="{B749CB37-60A1-4F0E-9A3D-7376A25ADFB0}" type="pres">
      <dgm:prSet presAssocID="{057EF211-11DA-498E-ACBA-337DB81D5C1D}" presName="sibTrans" presStyleCnt="0"/>
      <dgm:spPr/>
      <dgm:t>
        <a:bodyPr/>
        <a:lstStyle/>
        <a:p>
          <a:endParaRPr lang="en-IE"/>
        </a:p>
      </dgm:t>
    </dgm:pt>
    <dgm:pt modelId="{3449C178-45FC-4D34-BD9D-0928B8DACD05}" type="pres">
      <dgm:prSet presAssocID="{E41B1E17-4921-4031-A6F6-AB96A7CAFD80}" presName="node" presStyleLbl="node1" presStyleIdx="9" presStyleCnt="10">
        <dgm:presLayoutVars>
          <dgm:bulletEnabled val="1"/>
        </dgm:presLayoutVars>
      </dgm:prSet>
      <dgm:spPr/>
      <dgm:t>
        <a:bodyPr/>
        <a:lstStyle/>
        <a:p>
          <a:endParaRPr lang="en-IE"/>
        </a:p>
      </dgm:t>
    </dgm:pt>
  </dgm:ptLst>
  <dgm:cxnLst>
    <dgm:cxn modelId="{352869DD-7326-461B-8EAB-90122838E298}" srcId="{4B7B9602-137D-4AB7-952E-1CE0E5EE0BE9}" destId="{F3F8E531-C174-494F-ABE1-0F3B151A7C41}" srcOrd="0" destOrd="0" parTransId="{068E8641-3CBF-486F-98BD-0C5947D09E8C}" sibTransId="{8DF24ECE-B97F-49B3-991C-8EA5791EF6B5}"/>
    <dgm:cxn modelId="{B083220B-222E-4051-B560-9CEA6ED31892}" srcId="{4B7B9602-137D-4AB7-952E-1CE0E5EE0BE9}" destId="{33923BCC-3F03-41E5-8CF8-BB61F4A465BB}" srcOrd="5" destOrd="0" parTransId="{A6DB3F52-BDFA-4FFC-AF5E-DFC1F59BB53B}" sibTransId="{4DE26681-37D8-4A52-B5C7-82FF1173C552}"/>
    <dgm:cxn modelId="{E6FCFC5F-BB26-468A-A185-E5B7F5F57A94}" type="presOf" srcId="{C861C2E6-2A7A-43A9-8775-ACC1139A155B}" destId="{4C47FF94-7ABB-46BD-A274-C80494DC8319}" srcOrd="0" destOrd="0" presId="urn:microsoft.com/office/officeart/2005/8/layout/default#1"/>
    <dgm:cxn modelId="{412B0412-E81E-45A5-A810-5D5D45EB2E7D}" type="presOf" srcId="{F3F8E531-C174-494F-ABE1-0F3B151A7C41}" destId="{E652C586-7A05-4B5F-B221-604E0AA1E0EE}" srcOrd="0" destOrd="0" presId="urn:microsoft.com/office/officeart/2005/8/layout/default#1"/>
    <dgm:cxn modelId="{DA944763-A56E-4A9C-B13B-E2F5C27A4395}" type="presOf" srcId="{CF1BF8B9-E7A2-4CA4-BA2C-71ABAEF7617F}" destId="{CB929ADB-7591-442E-927E-DD08DFAB2125}" srcOrd="0" destOrd="0" presId="urn:microsoft.com/office/officeart/2005/8/layout/default#1"/>
    <dgm:cxn modelId="{4364A1FC-5F79-4F95-878A-CCCC39FF61BB}" type="presOf" srcId="{E41B1E17-4921-4031-A6F6-AB96A7CAFD80}" destId="{3449C178-45FC-4D34-BD9D-0928B8DACD05}" srcOrd="0" destOrd="0" presId="urn:microsoft.com/office/officeart/2005/8/layout/default#1"/>
    <dgm:cxn modelId="{8127C984-9DA0-4D5A-8E46-7613CF99DD0B}" srcId="{4B7B9602-137D-4AB7-952E-1CE0E5EE0BE9}" destId="{C861C2E6-2A7A-43A9-8775-ACC1139A155B}" srcOrd="4" destOrd="0" parTransId="{F021F097-4256-44B0-982A-7AA83E8C2626}" sibTransId="{FCA32B4D-61E9-4494-ACF8-8F768F645D92}"/>
    <dgm:cxn modelId="{5DCFA050-EA86-47F5-8180-4FCECB6464AE}" type="presOf" srcId="{4B7B9602-137D-4AB7-952E-1CE0E5EE0BE9}" destId="{E7CDC29C-8ED3-4CC8-856F-4082C75BA84A}" srcOrd="0" destOrd="0" presId="urn:microsoft.com/office/officeart/2005/8/layout/default#1"/>
    <dgm:cxn modelId="{388C0126-29C8-4895-A386-0606C4E12493}" type="presOf" srcId="{7EFECBC9-E3C7-492F-A527-03A96500FE44}" destId="{36B92C67-A831-4B7A-8773-FC76D23FC59E}" srcOrd="0" destOrd="0" presId="urn:microsoft.com/office/officeart/2005/8/layout/default#1"/>
    <dgm:cxn modelId="{41CB1BD4-66E1-4A6C-8A0F-E8F4AA4BEDCD}" srcId="{4B7B9602-137D-4AB7-952E-1CE0E5EE0BE9}" destId="{7EFECBC9-E3C7-492F-A527-03A96500FE44}" srcOrd="3" destOrd="0" parTransId="{E0AA7C53-3074-45A0-96CF-069AE65B187D}" sibTransId="{A3ABD3C4-3762-417B-9C4F-2DB7E6A98598}"/>
    <dgm:cxn modelId="{DE084134-2D98-4BCF-9A49-3CAD9CE9B32B}" srcId="{4B7B9602-137D-4AB7-952E-1CE0E5EE0BE9}" destId="{DA7515AA-E7AA-4166-B897-F33420250096}" srcOrd="1" destOrd="0" parTransId="{2929C6F9-F27C-4B71-A910-84E800FF7CB3}" sibTransId="{5382AB9F-4C7A-48A5-8EBE-DBAEF36F689B}"/>
    <dgm:cxn modelId="{C0564AA4-D130-4F9B-A68B-5EA43DED0A03}" srcId="{4B7B9602-137D-4AB7-952E-1CE0E5EE0BE9}" destId="{09B557C9-A29C-492C-B85B-A8CDEAE488D0}" srcOrd="2" destOrd="0" parTransId="{81661A3A-1B43-4913-A635-03C5ECEC69AD}" sibTransId="{AD51C467-9569-46FD-901E-AC5BE9A9F06A}"/>
    <dgm:cxn modelId="{3C10EE69-612E-4DF3-883C-A67D4BA80531}" srcId="{4B7B9602-137D-4AB7-952E-1CE0E5EE0BE9}" destId="{21D354B5-7D96-449D-827D-5387517CCE74}" srcOrd="8" destOrd="0" parTransId="{6421006F-0AA8-4D8C-B3FD-3B6D995201AF}" sibTransId="{057EF211-11DA-498E-ACBA-337DB81D5C1D}"/>
    <dgm:cxn modelId="{D1ECE60F-79BC-4850-8E7B-AE1219C07617}" srcId="{4B7B9602-137D-4AB7-952E-1CE0E5EE0BE9}" destId="{E41B1E17-4921-4031-A6F6-AB96A7CAFD80}" srcOrd="9" destOrd="0" parTransId="{9CA47CF1-9C21-43F0-A18D-C3BCB865C710}" sibTransId="{128CF718-DB89-4873-AFE2-59F054788668}"/>
    <dgm:cxn modelId="{A672C6E1-0D89-4EFF-BFAB-D6E5762AA041}" type="presOf" srcId="{DA7515AA-E7AA-4166-B897-F33420250096}" destId="{51C628E9-503E-49B7-AA3F-58981981CF41}" srcOrd="0" destOrd="0" presId="urn:microsoft.com/office/officeart/2005/8/layout/default#1"/>
    <dgm:cxn modelId="{795EBD8E-0CB2-410E-9F54-970DA713B694}" srcId="{4B7B9602-137D-4AB7-952E-1CE0E5EE0BE9}" destId="{CF1BF8B9-E7A2-4CA4-BA2C-71ABAEF7617F}" srcOrd="7" destOrd="0" parTransId="{C98C502B-C5FC-433C-989F-14297CD10D5D}" sibTransId="{265EB092-70B1-4F9C-9441-3168209FFD36}"/>
    <dgm:cxn modelId="{56F5A7CD-B1B0-42CC-AC80-3244B2FA2EF8}" type="presOf" srcId="{09B557C9-A29C-492C-B85B-A8CDEAE488D0}" destId="{961EBE16-110C-4D27-A254-E231B1E91548}" srcOrd="0" destOrd="0" presId="urn:microsoft.com/office/officeart/2005/8/layout/default#1"/>
    <dgm:cxn modelId="{575CAB3C-FF7B-4095-B921-8795D2081E0A}" type="presOf" srcId="{21D354B5-7D96-449D-827D-5387517CCE74}" destId="{E111B774-D4B5-4381-AE77-026177D927A8}" srcOrd="0" destOrd="0" presId="urn:microsoft.com/office/officeart/2005/8/layout/default#1"/>
    <dgm:cxn modelId="{A5F90295-E06D-4227-84BD-E34CE44ECA6B}" type="presOf" srcId="{023066E0-923D-40A9-8099-DB44AF3CDBE1}" destId="{3285CA25-7B9B-40E6-99C8-13A5B87ACC91}" srcOrd="0" destOrd="0" presId="urn:microsoft.com/office/officeart/2005/8/layout/default#1"/>
    <dgm:cxn modelId="{67EE42D7-B497-42DA-89E8-C35750E51D3C}" type="presOf" srcId="{33923BCC-3F03-41E5-8CF8-BB61F4A465BB}" destId="{A4479259-7924-4A07-9927-C44E75FC0FD0}" srcOrd="0" destOrd="0" presId="urn:microsoft.com/office/officeart/2005/8/layout/default#1"/>
    <dgm:cxn modelId="{33D37CF1-67C0-436D-B555-9A058FE4FCA4}" srcId="{4B7B9602-137D-4AB7-952E-1CE0E5EE0BE9}" destId="{023066E0-923D-40A9-8099-DB44AF3CDBE1}" srcOrd="6" destOrd="0" parTransId="{464DAD9D-418E-4638-BE65-A7CDD11ABB86}" sibTransId="{D26B3ADF-7CAC-4BB1-8827-DE6DB10BE38C}"/>
    <dgm:cxn modelId="{36873031-63AB-4ED0-829C-14C3AB9DE824}" type="presParOf" srcId="{E7CDC29C-8ED3-4CC8-856F-4082C75BA84A}" destId="{E652C586-7A05-4B5F-B221-604E0AA1E0EE}" srcOrd="0" destOrd="0" presId="urn:microsoft.com/office/officeart/2005/8/layout/default#1"/>
    <dgm:cxn modelId="{D507ABD0-F1CE-46F7-B4AA-1A2FF1599417}" type="presParOf" srcId="{E7CDC29C-8ED3-4CC8-856F-4082C75BA84A}" destId="{525811A8-47C1-4F14-B1C2-9B989755BBCF}" srcOrd="1" destOrd="0" presId="urn:microsoft.com/office/officeart/2005/8/layout/default#1"/>
    <dgm:cxn modelId="{65AEA4F7-8868-48A2-B7C6-E40AD15E325F}" type="presParOf" srcId="{E7CDC29C-8ED3-4CC8-856F-4082C75BA84A}" destId="{51C628E9-503E-49B7-AA3F-58981981CF41}" srcOrd="2" destOrd="0" presId="urn:microsoft.com/office/officeart/2005/8/layout/default#1"/>
    <dgm:cxn modelId="{DBE64A6B-CD77-4BDE-AE04-D507D7BC82A4}" type="presParOf" srcId="{E7CDC29C-8ED3-4CC8-856F-4082C75BA84A}" destId="{A94D25BB-B2FF-49F6-9158-5C38517B3DA1}" srcOrd="3" destOrd="0" presId="urn:microsoft.com/office/officeart/2005/8/layout/default#1"/>
    <dgm:cxn modelId="{FF31B6E9-A40E-49CB-A248-9B25834E6415}" type="presParOf" srcId="{E7CDC29C-8ED3-4CC8-856F-4082C75BA84A}" destId="{961EBE16-110C-4D27-A254-E231B1E91548}" srcOrd="4" destOrd="0" presId="urn:microsoft.com/office/officeart/2005/8/layout/default#1"/>
    <dgm:cxn modelId="{3688DAAD-5835-4F6A-8047-84985757BF4C}" type="presParOf" srcId="{E7CDC29C-8ED3-4CC8-856F-4082C75BA84A}" destId="{CDD43D3E-D135-4DB0-BD7F-F2E21BB0D5EF}" srcOrd="5" destOrd="0" presId="urn:microsoft.com/office/officeart/2005/8/layout/default#1"/>
    <dgm:cxn modelId="{A9C970B5-5A37-4DA6-9BF3-1DEF3930C43F}" type="presParOf" srcId="{E7CDC29C-8ED3-4CC8-856F-4082C75BA84A}" destId="{36B92C67-A831-4B7A-8773-FC76D23FC59E}" srcOrd="6" destOrd="0" presId="urn:microsoft.com/office/officeart/2005/8/layout/default#1"/>
    <dgm:cxn modelId="{8C99213B-6488-4001-8B35-086975890C3F}" type="presParOf" srcId="{E7CDC29C-8ED3-4CC8-856F-4082C75BA84A}" destId="{318ABC3F-7678-463B-8434-03A62D380C13}" srcOrd="7" destOrd="0" presId="urn:microsoft.com/office/officeart/2005/8/layout/default#1"/>
    <dgm:cxn modelId="{3F1104B7-C20B-44CD-B232-79BF6D8DACFE}" type="presParOf" srcId="{E7CDC29C-8ED3-4CC8-856F-4082C75BA84A}" destId="{4C47FF94-7ABB-46BD-A274-C80494DC8319}" srcOrd="8" destOrd="0" presId="urn:microsoft.com/office/officeart/2005/8/layout/default#1"/>
    <dgm:cxn modelId="{ECDC6B24-ED34-4D51-B05F-22A24DAF7890}" type="presParOf" srcId="{E7CDC29C-8ED3-4CC8-856F-4082C75BA84A}" destId="{A3E47B80-C75C-4595-84F3-A17701053881}" srcOrd="9" destOrd="0" presId="urn:microsoft.com/office/officeart/2005/8/layout/default#1"/>
    <dgm:cxn modelId="{D838218C-AEEA-40D3-8DB7-983581A1ABB4}" type="presParOf" srcId="{E7CDC29C-8ED3-4CC8-856F-4082C75BA84A}" destId="{A4479259-7924-4A07-9927-C44E75FC0FD0}" srcOrd="10" destOrd="0" presId="urn:microsoft.com/office/officeart/2005/8/layout/default#1"/>
    <dgm:cxn modelId="{F49E69A4-9BA3-4EFF-B2E8-24F68479D1A0}" type="presParOf" srcId="{E7CDC29C-8ED3-4CC8-856F-4082C75BA84A}" destId="{81EF00CA-EFFC-4F50-8BA1-4CFE618566E2}" srcOrd="11" destOrd="0" presId="urn:microsoft.com/office/officeart/2005/8/layout/default#1"/>
    <dgm:cxn modelId="{21D9B052-9597-4AF9-9D63-0C718DB4FB63}" type="presParOf" srcId="{E7CDC29C-8ED3-4CC8-856F-4082C75BA84A}" destId="{3285CA25-7B9B-40E6-99C8-13A5B87ACC91}" srcOrd="12" destOrd="0" presId="urn:microsoft.com/office/officeart/2005/8/layout/default#1"/>
    <dgm:cxn modelId="{6C8546B2-91E4-40FD-A43A-BDBC70E78C45}" type="presParOf" srcId="{E7CDC29C-8ED3-4CC8-856F-4082C75BA84A}" destId="{FCFD49CD-550C-4731-989F-08DEAB0D0BEF}" srcOrd="13" destOrd="0" presId="urn:microsoft.com/office/officeart/2005/8/layout/default#1"/>
    <dgm:cxn modelId="{7B909E6E-32D2-433E-8075-39EE348012C0}" type="presParOf" srcId="{E7CDC29C-8ED3-4CC8-856F-4082C75BA84A}" destId="{CB929ADB-7591-442E-927E-DD08DFAB2125}" srcOrd="14" destOrd="0" presId="urn:microsoft.com/office/officeart/2005/8/layout/default#1"/>
    <dgm:cxn modelId="{1DF5299C-DFCD-419E-9154-4A39DBF8680D}" type="presParOf" srcId="{E7CDC29C-8ED3-4CC8-856F-4082C75BA84A}" destId="{E31FDFE6-822B-4B49-AFC2-80B609F4ED3B}" srcOrd="15" destOrd="0" presId="urn:microsoft.com/office/officeart/2005/8/layout/default#1"/>
    <dgm:cxn modelId="{37CCE047-6A68-4413-B8A4-B889AFE96571}" type="presParOf" srcId="{E7CDC29C-8ED3-4CC8-856F-4082C75BA84A}" destId="{E111B774-D4B5-4381-AE77-026177D927A8}" srcOrd="16" destOrd="0" presId="urn:microsoft.com/office/officeart/2005/8/layout/default#1"/>
    <dgm:cxn modelId="{EBA60523-5FBA-449C-9427-10158DD00192}" type="presParOf" srcId="{E7CDC29C-8ED3-4CC8-856F-4082C75BA84A}" destId="{B749CB37-60A1-4F0E-9A3D-7376A25ADFB0}" srcOrd="17" destOrd="0" presId="urn:microsoft.com/office/officeart/2005/8/layout/default#1"/>
    <dgm:cxn modelId="{8F8E336A-53C7-4D5E-9A0E-7FE231E99036}" type="presParOf" srcId="{E7CDC29C-8ED3-4CC8-856F-4082C75BA84A}" destId="{3449C178-45FC-4D34-BD9D-0928B8DACD05}" srcOrd="18" destOrd="0" presId="urn:microsoft.com/office/officeart/2005/8/layout/default#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AF653D3-2B2F-47F8-8619-B8AD2E5A2F3A}" type="doc">
      <dgm:prSet loTypeId="urn:microsoft.com/office/officeart/2005/8/layout/default#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E"/>
        </a:p>
      </dgm:t>
    </dgm:pt>
    <dgm:pt modelId="{7BECB094-D75E-4D4D-A8DD-D380412CE0B9}" type="pres">
      <dgm:prSet presAssocID="{CAF653D3-2B2F-47F8-8619-B8AD2E5A2F3A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IE"/>
        </a:p>
      </dgm:t>
    </dgm:pt>
  </dgm:ptLst>
  <dgm:cxnLst>
    <dgm:cxn modelId="{356BDD36-CA53-4AB4-AB71-C336449D3984}" type="presOf" srcId="{CAF653D3-2B2F-47F8-8619-B8AD2E5A2F3A}" destId="{7BECB094-D75E-4D4D-A8DD-D380412CE0B9}" srcOrd="0" destOrd="0" presId="urn:microsoft.com/office/officeart/2005/8/layout/default#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52C586-7A05-4B5F-B221-604E0AA1E0EE}">
      <dsp:nvSpPr>
        <dsp:cNvPr id="0" name=""/>
        <dsp:cNvSpPr/>
      </dsp:nvSpPr>
      <dsp:spPr>
        <a:xfrm>
          <a:off x="2469" y="664114"/>
          <a:ext cx="1959229" cy="1175537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E" sz="2300" kern="1200" dirty="0" smtClean="0"/>
            <a:t>High quality</a:t>
          </a:r>
          <a:endParaRPr lang="en-IE" sz="2300" kern="1200" dirty="0"/>
        </a:p>
      </dsp:txBody>
      <dsp:txXfrm>
        <a:off x="2469" y="664114"/>
        <a:ext cx="1959229" cy="1175537"/>
      </dsp:txXfrm>
    </dsp:sp>
    <dsp:sp modelId="{51C628E9-503E-49B7-AA3F-58981981CF41}">
      <dsp:nvSpPr>
        <dsp:cNvPr id="0" name=""/>
        <dsp:cNvSpPr/>
      </dsp:nvSpPr>
      <dsp:spPr>
        <a:xfrm>
          <a:off x="2157621" y="664114"/>
          <a:ext cx="1959229" cy="1175537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E" sz="2300" kern="1200" dirty="0" smtClean="0"/>
            <a:t>Reduced time to market</a:t>
          </a:r>
          <a:endParaRPr lang="en-IE" sz="2300" kern="1200" dirty="0"/>
        </a:p>
      </dsp:txBody>
      <dsp:txXfrm>
        <a:off x="2157621" y="664114"/>
        <a:ext cx="1959229" cy="1175537"/>
      </dsp:txXfrm>
    </dsp:sp>
    <dsp:sp modelId="{961EBE16-110C-4D27-A254-E231B1E91548}">
      <dsp:nvSpPr>
        <dsp:cNvPr id="0" name=""/>
        <dsp:cNvSpPr/>
      </dsp:nvSpPr>
      <dsp:spPr>
        <a:xfrm>
          <a:off x="4312773" y="664114"/>
          <a:ext cx="1959229" cy="1175537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E" sz="2300" kern="1200" dirty="0" smtClean="0"/>
            <a:t>Market dominance</a:t>
          </a:r>
          <a:endParaRPr lang="en-IE" sz="2300" kern="1200" dirty="0"/>
        </a:p>
      </dsp:txBody>
      <dsp:txXfrm>
        <a:off x="4312773" y="664114"/>
        <a:ext cx="1959229" cy="1175537"/>
      </dsp:txXfrm>
    </dsp:sp>
    <dsp:sp modelId="{36B92C67-A831-4B7A-8773-FC76D23FC59E}">
      <dsp:nvSpPr>
        <dsp:cNvPr id="0" name=""/>
        <dsp:cNvSpPr/>
      </dsp:nvSpPr>
      <dsp:spPr>
        <a:xfrm>
          <a:off x="6467926" y="664114"/>
          <a:ext cx="1959229" cy="1175537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E" sz="2300" kern="1200" dirty="0" smtClean="0"/>
            <a:t>Market agility</a:t>
          </a:r>
          <a:endParaRPr lang="en-IE" sz="2300" kern="1200" dirty="0"/>
        </a:p>
      </dsp:txBody>
      <dsp:txXfrm>
        <a:off x="6467926" y="664114"/>
        <a:ext cx="1959229" cy="1175537"/>
      </dsp:txXfrm>
    </dsp:sp>
    <dsp:sp modelId="{4C47FF94-7ABB-46BD-A274-C80494DC8319}">
      <dsp:nvSpPr>
        <dsp:cNvPr id="0" name=""/>
        <dsp:cNvSpPr/>
      </dsp:nvSpPr>
      <dsp:spPr>
        <a:xfrm>
          <a:off x="2469" y="2035574"/>
          <a:ext cx="1959229" cy="1175537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E" sz="2300" kern="1200" dirty="0" smtClean="0"/>
            <a:t>Product alignment</a:t>
          </a:r>
          <a:endParaRPr lang="en-IE" sz="2300" kern="1200" dirty="0"/>
        </a:p>
      </dsp:txBody>
      <dsp:txXfrm>
        <a:off x="2469" y="2035574"/>
        <a:ext cx="1959229" cy="1175537"/>
      </dsp:txXfrm>
    </dsp:sp>
    <dsp:sp modelId="{A4479259-7924-4A07-9927-C44E75FC0FD0}">
      <dsp:nvSpPr>
        <dsp:cNvPr id="0" name=""/>
        <dsp:cNvSpPr/>
      </dsp:nvSpPr>
      <dsp:spPr>
        <a:xfrm>
          <a:off x="2157621" y="2035574"/>
          <a:ext cx="1959229" cy="1175537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E" sz="2300" kern="1200" dirty="0" smtClean="0"/>
            <a:t>Low cost production</a:t>
          </a:r>
          <a:endParaRPr lang="en-IE" sz="2300" kern="1200" dirty="0"/>
        </a:p>
      </dsp:txBody>
      <dsp:txXfrm>
        <a:off x="2157621" y="2035574"/>
        <a:ext cx="1959229" cy="1175537"/>
      </dsp:txXfrm>
    </dsp:sp>
    <dsp:sp modelId="{3285CA25-7B9B-40E6-99C8-13A5B87ACC91}">
      <dsp:nvSpPr>
        <dsp:cNvPr id="0" name=""/>
        <dsp:cNvSpPr/>
      </dsp:nvSpPr>
      <dsp:spPr>
        <a:xfrm>
          <a:off x="4312773" y="2035574"/>
          <a:ext cx="1959229" cy="1175537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E" sz="2300" kern="1200" dirty="0" smtClean="0"/>
            <a:t>Low cost maintenance</a:t>
          </a:r>
          <a:endParaRPr lang="en-IE" sz="2300" kern="1200" dirty="0"/>
        </a:p>
      </dsp:txBody>
      <dsp:txXfrm>
        <a:off x="4312773" y="2035574"/>
        <a:ext cx="1959229" cy="1175537"/>
      </dsp:txXfrm>
    </dsp:sp>
    <dsp:sp modelId="{CB929ADB-7591-442E-927E-DD08DFAB2125}">
      <dsp:nvSpPr>
        <dsp:cNvPr id="0" name=""/>
        <dsp:cNvSpPr/>
      </dsp:nvSpPr>
      <dsp:spPr>
        <a:xfrm>
          <a:off x="6467926" y="2035574"/>
          <a:ext cx="1959229" cy="1175537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E" sz="2300" kern="1200" dirty="0" smtClean="0"/>
            <a:t>Mass customization</a:t>
          </a:r>
          <a:endParaRPr lang="en-IE" sz="2300" kern="1200" dirty="0"/>
        </a:p>
      </dsp:txBody>
      <dsp:txXfrm>
        <a:off x="6467926" y="2035574"/>
        <a:ext cx="1959229" cy="1175537"/>
      </dsp:txXfrm>
    </dsp:sp>
    <dsp:sp modelId="{E111B774-D4B5-4381-AE77-026177D927A8}">
      <dsp:nvSpPr>
        <dsp:cNvPr id="0" name=""/>
        <dsp:cNvSpPr/>
      </dsp:nvSpPr>
      <dsp:spPr>
        <a:xfrm>
          <a:off x="2157621" y="3407035"/>
          <a:ext cx="1959229" cy="1175537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300" kern="1200" dirty="0" smtClean="0"/>
            <a:t>Reduced maintenance effort</a:t>
          </a:r>
          <a:endParaRPr lang="en-IE" sz="2300" kern="1200" dirty="0"/>
        </a:p>
      </dsp:txBody>
      <dsp:txXfrm>
        <a:off x="2157621" y="3407035"/>
        <a:ext cx="1959229" cy="1175537"/>
      </dsp:txXfrm>
    </dsp:sp>
    <dsp:sp modelId="{3449C178-45FC-4D34-BD9D-0928B8DACD05}">
      <dsp:nvSpPr>
        <dsp:cNvPr id="0" name=""/>
        <dsp:cNvSpPr/>
      </dsp:nvSpPr>
      <dsp:spPr>
        <a:xfrm>
          <a:off x="4312773" y="3407035"/>
          <a:ext cx="1959229" cy="1175537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E" sz="2300" kern="1200" dirty="0" smtClean="0"/>
            <a:t>Improved Efficiency and Productivity</a:t>
          </a:r>
          <a:endParaRPr lang="en-IE" sz="2300" kern="1200" dirty="0"/>
        </a:p>
      </dsp:txBody>
      <dsp:txXfrm>
        <a:off x="4312773" y="3407035"/>
        <a:ext cx="1959229" cy="117553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#1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#2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603131-CEDD-6A4B-8140-43AFE3919756}" type="datetimeFigureOut">
              <a:rPr lang="en-US" smtClean="0"/>
              <a:t>6/18/2019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206844-1F08-7F4D-801F-34BA7C4E39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09347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6F8978-BE92-4FE9-9C37-BC4F3A7A8902}" type="datetimeFigureOut">
              <a:rPr lang="en-IE" smtClean="0"/>
              <a:t>18/06/2019</a:t>
            </a:fld>
            <a:endParaRPr lang="en-I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1AD4FE-DA3E-4339-B14B-0F5537A1F4B5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976793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dirty="0"/>
              <a:t>What do we see here?</a:t>
            </a:r>
            <a:r>
              <a:rPr lang="en-GB" dirty="0"/>
              <a:t> There’s a plane, an MRI scanner, a house, a car, …</a:t>
            </a:r>
          </a:p>
          <a:p>
            <a:r>
              <a:rPr lang="en-GB" dirty="0"/>
              <a:t>But what I actually see is software systems. Any system in our everyday life will become a software system.</a:t>
            </a:r>
          </a:p>
          <a:p>
            <a:endParaRPr lang="en-GB" dirty="0"/>
          </a:p>
          <a:p>
            <a:r>
              <a:rPr lang="en-GB" b="1" dirty="0"/>
              <a:t>Complex</a:t>
            </a:r>
          </a:p>
          <a:p>
            <a:r>
              <a:rPr lang="en-GB" dirty="0"/>
              <a:t>150 Mio LOC. One thousand times as much as …</a:t>
            </a:r>
          </a:p>
          <a:p>
            <a:r>
              <a:rPr lang="en-GB" dirty="0"/>
              <a:t>100 ECU, little computers</a:t>
            </a:r>
          </a:p>
          <a:p>
            <a:r>
              <a:rPr lang="en-GB" dirty="0"/>
              <a:t>Many different aspects to consider, e.g., fuel consumption, safety, cost of manufacturing</a:t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r>
              <a:rPr lang="en-GB" b="1" dirty="0"/>
              <a:t>How do we build </a:t>
            </a:r>
            <a:r>
              <a:rPr lang="en-GB" dirty="0"/>
              <a:t>such a complicated </a:t>
            </a:r>
            <a:r>
              <a:rPr lang="en-GB" dirty="0" smtClean="0"/>
              <a:t>system?</a:t>
            </a:r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BF98FF-7191-4EE6-AC6D-4B11BAE4D6A7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48999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990385D-5320-4250-885B-D200DBE83EA0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01260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990385D-5320-4250-885B-D200DBE83EA0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6640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990385D-5320-4250-885B-D200DBE83EA0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04006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990385D-5320-4250-885B-D200DBE83EA0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5976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501168E-744A-E04A-82EB-62B669C7E504}" type="slidenum">
              <a:rPr lang="en-IE" smtClean="0"/>
              <a:pPr>
                <a:defRPr/>
              </a:pPr>
              <a:t>21</a:t>
            </a:fld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3764534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990385D-5320-4250-885B-D200DBE83EA0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33657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501168E-744A-E04A-82EB-62B669C7E504}" type="slidenum">
              <a:rPr lang="en-IE" smtClean="0"/>
              <a:pPr>
                <a:defRPr/>
              </a:pPr>
              <a:t>23</a:t>
            </a:fld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6314125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One</a:t>
            </a:r>
            <a:r>
              <a:rPr lang="en-GB" baseline="0" dirty="0" smtClean="0"/>
              <a:t> way to reduce complexity is to capture the available choices in a model</a:t>
            </a:r>
          </a:p>
          <a:p>
            <a:endParaRPr lang="en-GB" baseline="0" dirty="0" smtClean="0"/>
          </a:p>
          <a:p>
            <a:r>
              <a:rPr lang="en-GB" baseline="0" dirty="0" smtClean="0"/>
              <a:t>Choose product:</a:t>
            </a:r>
          </a:p>
          <a:p>
            <a:endParaRPr lang="en-GB" baseline="0" dirty="0" smtClean="0"/>
          </a:p>
          <a:p>
            <a:r>
              <a:rPr lang="en-GB" baseline="0" dirty="0" smtClean="0"/>
              <a:t>1) Provide interactive configurator, let user decide  (but that would be another talk)</a:t>
            </a:r>
          </a:p>
          <a:p>
            <a:endParaRPr lang="en-GB" baseline="0" dirty="0" smtClean="0"/>
          </a:p>
          <a:p>
            <a:r>
              <a:rPr lang="en-GB" baseline="0" dirty="0" smtClean="0"/>
              <a:t>2) Look at product properties and try to find “the best” product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BF98FF-7191-4EE6-AC6D-4B11BAE4D6A7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3192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BF98FF-7191-4EE6-AC6D-4B11BAE4D6A7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581510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BF98FF-7191-4EE6-AC6D-4B11BAE4D6A7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06181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1" dirty="0" smtClean="0"/>
              <a:t>In</a:t>
            </a:r>
            <a:r>
              <a:rPr lang="en-GB" sz="1200" b="1" baseline="0" dirty="0" smtClean="0"/>
              <a:t> science and engineering </a:t>
            </a:r>
            <a:r>
              <a:rPr lang="en-GB" sz="1200" baseline="0" dirty="0" smtClean="0"/>
              <a:t>one way to </a:t>
            </a:r>
            <a:r>
              <a:rPr lang="en-GB" sz="1200" b="1" baseline="0" dirty="0" smtClean="0"/>
              <a:t>gather</a:t>
            </a:r>
            <a:r>
              <a:rPr lang="en-GB" sz="1200" baseline="0" dirty="0" smtClean="0"/>
              <a:t> </a:t>
            </a:r>
            <a:r>
              <a:rPr lang="en-GB" sz="1200" b="1" baseline="0" dirty="0" smtClean="0"/>
              <a:t>knowledge</a:t>
            </a:r>
            <a:r>
              <a:rPr lang="en-GB" sz="1200" baseline="0" dirty="0" smtClean="0"/>
              <a:t> and </a:t>
            </a:r>
            <a:r>
              <a:rPr lang="en-GB" sz="1200" b="1" baseline="0" dirty="0" smtClean="0"/>
              <a:t>reduce complexity</a:t>
            </a:r>
            <a:r>
              <a:rPr lang="en-GB" sz="1200" baseline="0" dirty="0" smtClean="0"/>
              <a:t> </a:t>
            </a:r>
            <a:r>
              <a:rPr lang="en-GB" sz="1200" baseline="0" smtClean="0"/>
              <a:t>are </a:t>
            </a:r>
            <a:r>
              <a:rPr lang="en-GB" sz="1200" baseline="0" smtClean="0"/>
              <a:t>models</a:t>
            </a:r>
          </a:p>
          <a:p>
            <a:r>
              <a:rPr lang="de-DE" sz="1200" smtClean="0"/>
              <a:t>Representation of Reality</a:t>
            </a:r>
          </a:p>
          <a:p>
            <a:r>
              <a:rPr lang="de-DE" sz="1200" smtClean="0"/>
              <a:t>Abstraction</a:t>
            </a:r>
          </a:p>
          <a:p>
            <a:pPr lvl="1"/>
            <a:r>
              <a:rPr lang="de-DE" sz="1200" smtClean="0"/>
              <a:t>Focusing on the relevant aspects </a:t>
            </a:r>
            <a:r>
              <a:rPr lang="de-DE" sz="1200" smtClean="0">
                <a:sym typeface="Wingdings" pitchFamily="2" charset="2"/>
              </a:rPr>
              <a:t> </a:t>
            </a:r>
            <a:r>
              <a:rPr lang="de-DE" sz="1200" smtClean="0"/>
              <a:t>Modelling purpose</a:t>
            </a:r>
            <a:endParaRPr lang="en-IE" sz="1200" smtClean="0"/>
          </a:p>
          <a:p>
            <a:pPr lvl="1"/>
            <a:r>
              <a:rPr lang="de-DE" sz="1200" smtClean="0"/>
              <a:t>Intentionally ignoring irrelevant details</a:t>
            </a:r>
          </a:p>
          <a:p>
            <a:pPr lvl="1"/>
            <a:r>
              <a:rPr lang="de-DE" sz="1200" smtClean="0"/>
              <a:t>Avoiding complexity and costs of reality</a:t>
            </a:r>
          </a:p>
          <a:p>
            <a:endParaRPr lang="en-GB" sz="1200" baseline="0" dirty="0" smtClean="0"/>
          </a:p>
          <a:p>
            <a:pPr algn="ctr"/>
            <a:endParaRPr lang="en-GB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BF98FF-7191-4EE6-AC6D-4B11BAE4D6A7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18905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990385D-5320-4250-885B-D200DBE83EA0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13225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501168E-744A-E04A-82EB-62B669C7E504}" type="slidenum">
              <a:rPr lang="en-IE" smtClean="0"/>
              <a:pPr>
                <a:defRPr/>
              </a:pPr>
              <a:t>30</a:t>
            </a:fld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9439017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501168E-744A-E04A-82EB-62B669C7E504}" type="slidenum">
              <a:rPr lang="en-IE" smtClean="0"/>
              <a:pPr>
                <a:defRPr/>
              </a:pPr>
              <a:t>31</a:t>
            </a:fld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68091028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501168E-744A-E04A-82EB-62B669C7E504}" type="slidenum">
              <a:rPr lang="en-IE" smtClean="0"/>
              <a:pPr>
                <a:defRPr/>
              </a:pPr>
              <a:t>32</a:t>
            </a:fld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27051749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990385D-5320-4250-885B-D200DBE83EA0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692365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501168E-744A-E04A-82EB-62B669C7E504}" type="slidenum">
              <a:rPr lang="en-IE" smtClean="0"/>
              <a:pPr>
                <a:defRPr/>
              </a:pPr>
              <a:t>51</a:t>
            </a:fld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1479917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 smtClean="0"/>
          </a:p>
          <a:p>
            <a:endParaRPr lang="en-GB" dirty="0" smtClean="0"/>
          </a:p>
          <a:p>
            <a:endParaRPr lang="en-GB" dirty="0" smtClean="0"/>
          </a:p>
          <a:p>
            <a:endParaRPr lang="en-GB" dirty="0" smtClean="0"/>
          </a:p>
          <a:p>
            <a:r>
              <a:rPr lang="en-GB" dirty="0" smtClean="0"/>
              <a:t> Automated generation: Just imagine constructing a house by taking</a:t>
            </a:r>
            <a:r>
              <a:rPr lang="en-GB" baseline="0" dirty="0" smtClean="0"/>
              <a:t> a blue print and just pressing a button.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BF98FF-7191-4EE6-AC6D-4B11BAE4D6A7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51737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Did</a:t>
            </a:r>
            <a:r>
              <a:rPr lang="en-GB" baseline="0" dirty="0" smtClean="0"/>
              <a:t> not expand all the variants of </a:t>
            </a:r>
            <a:r>
              <a:rPr lang="en-GB" b="1" baseline="0" dirty="0" smtClean="0"/>
              <a:t>trucks and buses.</a:t>
            </a:r>
          </a:p>
          <a:p>
            <a:endParaRPr lang="en-GB" b="1" baseline="0" dirty="0" smtClean="0"/>
          </a:p>
          <a:p>
            <a:r>
              <a:rPr lang="en-GB" b="0" baseline="0" dirty="0" smtClean="0"/>
              <a:t>And that is just the current new models that you can buy right now. We are not even considering </a:t>
            </a:r>
            <a:endParaRPr lang="en-GB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BF98FF-7191-4EE6-AC6D-4B11BAE4D6A7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30273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501168E-744A-E04A-82EB-62B669C7E504}" type="slidenum">
              <a:rPr lang="en-IE" smtClean="0"/>
              <a:pPr>
                <a:defRPr/>
              </a:pPr>
              <a:t>9</a:t>
            </a:fld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6808717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/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990385D-5320-4250-885B-D200DBE83EA0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11349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990385D-5320-4250-885B-D200DBE83EA0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65155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990385D-5320-4250-885B-D200DBE83EA0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04112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990385D-5320-4250-885B-D200DBE83EA0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45655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742951" y="1604841"/>
            <a:ext cx="7886700" cy="1325563"/>
          </a:xfrm>
        </p:spPr>
        <p:txBody>
          <a:bodyPr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br>
              <a:rPr lang="en-US" dirty="0" smtClean="0"/>
            </a:br>
            <a:r>
              <a:rPr lang="en-US" smtClean="0"/>
              <a:t/>
            </a:r>
            <a:br>
              <a:rPr lang="en-US" smtClean="0"/>
            </a:br>
            <a:r>
              <a:rPr lang="en-US" smtClean="0"/>
              <a:t>Presenter </a:t>
            </a:r>
            <a:r>
              <a:rPr lang="en-US" dirty="0" smtClean="0"/>
              <a:t>Name 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7750626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ntent Horizontal (less vs. mor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365125"/>
            <a:ext cx="8208912" cy="759619"/>
          </a:xfrm>
        </p:spPr>
        <p:txBody>
          <a:bodyPr/>
          <a:lstStyle>
            <a:lvl1pPr>
              <a:defRPr lang="en-IE"/>
            </a:lvl1pPr>
          </a:lstStyle>
          <a:p>
            <a:r>
              <a:rPr lang="en-US" dirty="0" smtClean="0"/>
              <a:t>Click to edit Master title style</a:t>
            </a:r>
            <a:endParaRPr lang="en-IE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7544" y="1124746"/>
            <a:ext cx="8208912" cy="1773587"/>
          </a:xfrm>
        </p:spPr>
        <p:txBody>
          <a:bodyPr/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IE" dirty="0"/>
            </a:lvl5pPr>
            <a:lvl6pPr>
              <a:defRPr sz="1333"/>
            </a:lvl6pPr>
            <a:lvl7pPr>
              <a:defRPr sz="1333"/>
            </a:lvl7pPr>
            <a:lvl8pPr>
              <a:defRPr sz="1333"/>
            </a:lvl8pPr>
            <a:lvl9pPr>
              <a:defRPr sz="1333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IE" dirty="0"/>
          </a:p>
        </p:txBody>
      </p:sp>
      <p:sp>
        <p:nvSpPr>
          <p:cNvPr id="7" name="Content Placeholder 3"/>
          <p:cNvSpPr>
            <a:spLocks noGrp="1"/>
          </p:cNvSpPr>
          <p:nvPr>
            <p:ph sz="half" idx="11"/>
          </p:nvPr>
        </p:nvSpPr>
        <p:spPr>
          <a:xfrm>
            <a:off x="467544" y="2981576"/>
            <a:ext cx="8208912" cy="3183731"/>
          </a:xfrm>
        </p:spPr>
        <p:txBody>
          <a:bodyPr/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IE" dirty="0"/>
            </a:lvl5pPr>
            <a:lvl6pPr>
              <a:defRPr sz="1333"/>
            </a:lvl6pPr>
            <a:lvl7pPr>
              <a:defRPr sz="1333"/>
            </a:lvl7pPr>
            <a:lvl8pPr>
              <a:defRPr sz="1333"/>
            </a:lvl8pPr>
            <a:lvl9pPr>
              <a:defRPr sz="1333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8876750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xampl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365125"/>
            <a:ext cx="8208912" cy="759619"/>
          </a:xfrm>
        </p:spPr>
        <p:txBody>
          <a:bodyPr/>
          <a:lstStyle>
            <a:lvl1pPr>
              <a:defRPr lang="en-IE"/>
            </a:lvl1pPr>
          </a:lstStyle>
          <a:p>
            <a:r>
              <a:rPr lang="en-US" dirty="0" smtClean="0"/>
              <a:t>Click to edit Master title style</a:t>
            </a:r>
            <a:endParaRPr lang="en-IE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7544" y="1124745"/>
            <a:ext cx="4032448" cy="2448272"/>
          </a:xfrm>
        </p:spPr>
        <p:txBody>
          <a:bodyPr/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IE" dirty="0"/>
            </a:lvl5pPr>
            <a:lvl6pPr>
              <a:defRPr sz="1333"/>
            </a:lvl6pPr>
            <a:lvl7pPr>
              <a:defRPr sz="1333"/>
            </a:lvl7pPr>
            <a:lvl8pPr>
              <a:defRPr sz="1333"/>
            </a:lvl8pPr>
            <a:lvl9pPr>
              <a:defRPr sz="1333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IE" dirty="0"/>
          </a:p>
        </p:txBody>
      </p:sp>
      <p:sp>
        <p:nvSpPr>
          <p:cNvPr id="7" name="Content Placeholder 3"/>
          <p:cNvSpPr>
            <a:spLocks noGrp="1"/>
          </p:cNvSpPr>
          <p:nvPr>
            <p:ph sz="half" idx="11"/>
          </p:nvPr>
        </p:nvSpPr>
        <p:spPr>
          <a:xfrm>
            <a:off x="467544" y="3717033"/>
            <a:ext cx="4032448" cy="2448272"/>
          </a:xfrm>
        </p:spPr>
        <p:txBody>
          <a:bodyPr/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IE" dirty="0"/>
            </a:lvl5pPr>
            <a:lvl6pPr>
              <a:defRPr sz="1333"/>
            </a:lvl6pPr>
            <a:lvl7pPr>
              <a:defRPr sz="1333"/>
            </a:lvl7pPr>
            <a:lvl8pPr>
              <a:defRPr sz="1333"/>
            </a:lvl8pPr>
            <a:lvl9pPr>
              <a:defRPr sz="1333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IE" dirty="0"/>
          </a:p>
        </p:txBody>
      </p:sp>
      <p:sp>
        <p:nvSpPr>
          <p:cNvPr id="9" name="Content Placeholder 3"/>
          <p:cNvSpPr>
            <a:spLocks noGrp="1"/>
          </p:cNvSpPr>
          <p:nvPr>
            <p:ph sz="half" idx="13"/>
          </p:nvPr>
        </p:nvSpPr>
        <p:spPr>
          <a:xfrm>
            <a:off x="4644008" y="1124745"/>
            <a:ext cx="4032448" cy="2448272"/>
          </a:xfrm>
        </p:spPr>
        <p:txBody>
          <a:bodyPr/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IE" dirty="0"/>
            </a:lvl5pPr>
            <a:lvl6pPr>
              <a:defRPr sz="1333"/>
            </a:lvl6pPr>
            <a:lvl7pPr>
              <a:defRPr sz="1333"/>
            </a:lvl7pPr>
            <a:lvl8pPr>
              <a:defRPr sz="1333"/>
            </a:lvl8pPr>
            <a:lvl9pPr>
              <a:defRPr sz="1333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IE" dirty="0"/>
          </a:p>
        </p:txBody>
      </p:sp>
      <p:sp>
        <p:nvSpPr>
          <p:cNvPr id="11" name="Content Placeholder 3"/>
          <p:cNvSpPr>
            <a:spLocks noGrp="1"/>
          </p:cNvSpPr>
          <p:nvPr>
            <p:ph sz="half" idx="15"/>
          </p:nvPr>
        </p:nvSpPr>
        <p:spPr>
          <a:xfrm>
            <a:off x="4644008" y="3717033"/>
            <a:ext cx="4032448" cy="2448272"/>
          </a:xfrm>
        </p:spPr>
        <p:txBody>
          <a:bodyPr/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IE" dirty="0"/>
            </a:lvl5pPr>
            <a:lvl6pPr>
              <a:defRPr sz="1333"/>
            </a:lvl6pPr>
            <a:lvl7pPr>
              <a:defRPr sz="1333"/>
            </a:lvl7pPr>
            <a:lvl8pPr>
              <a:defRPr sz="1333"/>
            </a:lvl8pPr>
            <a:lvl9pPr>
              <a:defRPr sz="1333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5436324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EF17DD6-3628-A24E-835F-B4CB2393237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9" name="Content Placeholder 8"/>
          <p:cNvSpPr>
            <a:spLocks noGrp="1"/>
          </p:cNvSpPr>
          <p:nvPr>
            <p:ph sz="quarter" idx="10"/>
          </p:nvPr>
        </p:nvSpPr>
        <p:spPr>
          <a:xfrm>
            <a:off x="1820008" y="2409825"/>
            <a:ext cx="5503984" cy="1019175"/>
          </a:xfrm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+mj-lt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+mj-lt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+mj-lt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1812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G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BEAF97-9B72-45C7-AC9A-A6B9EBE7F55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03164" y="107640"/>
            <a:ext cx="7726651" cy="892886"/>
          </a:xfrm>
        </p:spPr>
        <p:txBody>
          <a:bodyPr>
            <a:normAutofit/>
          </a:bodyPr>
          <a:lstStyle>
            <a:lvl1pPr>
              <a:defRPr sz="3200" b="0">
                <a:solidFill>
                  <a:srgbClr val="008FBE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628650" y="1304925"/>
            <a:ext cx="7886700" cy="4801986"/>
          </a:xfrm>
        </p:spPr>
        <p:txBody>
          <a:bodyPr/>
          <a:lstStyle>
            <a:lvl1pPr marL="357188" indent="-357188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Tx/>
              <a:buBlip>
                <a:blip r:embed="rId2"/>
              </a:buBlip>
              <a:defRPr>
                <a:solidFill>
                  <a:srgbClr val="008FB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328613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Open Sans" panose="020B0606030504020204" pitchFamily="34" charset="0"/>
              <a:buChar char="–"/>
              <a:defRPr lang="en-US" sz="2400" kern="1200" dirty="0" smtClean="0">
                <a:solidFill>
                  <a:srgbClr val="008FB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defRPr>
                <a:solidFill>
                  <a:srgbClr val="008FB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defRPr>
                <a:solidFill>
                  <a:srgbClr val="008FB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defRPr>
                <a:solidFill>
                  <a:srgbClr val="008FB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69310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G Title and Content with Re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BEAF97-9B72-45C7-AC9A-A6B9EBE7F55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03164" y="107640"/>
            <a:ext cx="7726651" cy="892886"/>
          </a:xfrm>
        </p:spPr>
        <p:txBody>
          <a:bodyPr>
            <a:normAutofit/>
          </a:bodyPr>
          <a:lstStyle>
            <a:lvl1pPr>
              <a:defRPr sz="3200" b="0">
                <a:solidFill>
                  <a:srgbClr val="008FBE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628650" y="1304925"/>
            <a:ext cx="7886700" cy="4801986"/>
          </a:xfrm>
        </p:spPr>
        <p:txBody>
          <a:bodyPr/>
          <a:lstStyle>
            <a:lvl1pPr marL="357188" indent="-357188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Tx/>
              <a:buBlip>
                <a:blip r:embed="rId2"/>
              </a:buBlip>
              <a:defRPr>
                <a:solidFill>
                  <a:srgbClr val="008FB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328613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Open Sans" panose="020B0606030504020204" pitchFamily="34" charset="0"/>
              <a:buChar char="–"/>
              <a:defRPr lang="en-US" sz="2400" kern="1200" dirty="0" smtClean="0">
                <a:solidFill>
                  <a:srgbClr val="008FB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defRPr>
                <a:solidFill>
                  <a:srgbClr val="008FB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defRPr>
                <a:solidFill>
                  <a:srgbClr val="008FB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defRPr>
                <a:solidFill>
                  <a:srgbClr val="008FB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6218118"/>
            <a:ext cx="8208912" cy="360040"/>
          </a:xfrm>
        </p:spPr>
        <p:txBody>
          <a:bodyPr>
            <a:normAutofit/>
          </a:bodyPr>
          <a:lstStyle>
            <a:lvl1pPr marL="0" indent="0">
              <a:buNone/>
              <a:defRPr sz="1100">
                <a:solidFill>
                  <a:schemeClr val="accent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380985" indent="0">
              <a:buNone/>
              <a:defRPr sz="1167"/>
            </a:lvl2pPr>
            <a:lvl3pPr marL="761970" indent="0">
              <a:buNone/>
              <a:defRPr sz="1000"/>
            </a:lvl3pPr>
            <a:lvl4pPr marL="1142954" indent="0">
              <a:buNone/>
              <a:defRPr sz="917"/>
            </a:lvl4pPr>
            <a:lvl5pPr marL="1523939" indent="0">
              <a:buNone/>
              <a:defRPr sz="875"/>
            </a:lvl5pPr>
          </a:lstStyle>
          <a:p>
            <a:pPr lvl="0"/>
            <a:r>
              <a:rPr lang="en-US" dirty="0" smtClean="0"/>
              <a:t>Click to edit Master </a:t>
            </a:r>
            <a:r>
              <a:rPr lang="en-US" smtClean="0"/>
              <a:t>text styles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1590522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G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BEAF97-9B72-45C7-AC9A-A6B9EBE7F55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l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81329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G Title and Content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BEAF97-9B72-45C7-AC9A-A6B9EBE7F55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71475" y="200534"/>
            <a:ext cx="8429625" cy="70472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71475" y="1097281"/>
            <a:ext cx="8429625" cy="5246369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98339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 (X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" y="1694"/>
            <a:ext cx="9141768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2735" y="811160"/>
            <a:ext cx="8915400" cy="5427407"/>
          </a:xfrm>
        </p:spPr>
        <p:txBody>
          <a:bodyPr/>
          <a:lstStyle>
            <a:lvl1pPr marL="357188" indent="-357188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Tx/>
              <a:buBlip>
                <a:blip r:embed="rId3"/>
              </a:buBlip>
              <a:defRPr>
                <a:solidFill>
                  <a:schemeClr val="accent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328613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Open Sans" panose="020B0606030504020204" pitchFamily="34" charset="0"/>
              <a:buChar char="–"/>
              <a:defRPr>
                <a:solidFill>
                  <a:schemeClr val="accent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defRPr>
                <a:solidFill>
                  <a:schemeClr val="accent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defRPr>
                <a:solidFill>
                  <a:schemeClr val="accent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defRPr>
                <a:solidFill>
                  <a:schemeClr val="accent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57913" y="6560134"/>
            <a:ext cx="2057400" cy="300927"/>
          </a:xfrm>
          <a:prstGeom prst="rect">
            <a:avLst/>
          </a:prstGeom>
        </p:spPr>
        <p:txBody>
          <a:bodyPr/>
          <a:lstStyle>
            <a:lvl1pPr algn="ctr">
              <a:defRPr sz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BB90EAB1-C272-4725-BFF4-03F6420C8397}" type="datetime1">
              <a:rPr lang="en-IE" smtClean="0"/>
              <a:t>18/06/2019</a:t>
            </a:fld>
            <a:endParaRPr lang="en-I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724186" y="6548828"/>
            <a:ext cx="1386930" cy="300927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IE" dirty="0" smtClean="0"/>
              <a:t>©  Lero 2016</a:t>
            </a:r>
            <a:endParaRPr lang="en-I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15349" y="6558767"/>
            <a:ext cx="479501" cy="300927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DAEF6BBF-B8DA-4937-AA98-3BED2A28CAB8}" type="slidenum">
              <a:rPr lang="en-IE" smtClean="0"/>
              <a:pPr/>
              <a:t>‹#›</a:t>
            </a:fld>
            <a:endParaRPr lang="en-IE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6676" y="157163"/>
            <a:ext cx="6858675" cy="578643"/>
          </a:xfrm>
        </p:spPr>
        <p:txBody>
          <a:bodyPr>
            <a:normAutofit/>
          </a:bodyPr>
          <a:lstStyle>
            <a:lvl1pPr>
              <a:defRPr sz="3200">
                <a:solidFill>
                  <a:schemeClr val="accent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916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CCEC5-4C03-4923-A6FA-1BDA356902B1}" type="datetime1">
              <a:rPr lang="en-US" smtClean="0"/>
              <a:t>6/18/2019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A66AF-5708-4E27-90A7-13841D73B79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75003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mparis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365125"/>
            <a:ext cx="8208912" cy="759619"/>
          </a:xfrm>
        </p:spPr>
        <p:txBody>
          <a:bodyPr/>
          <a:lstStyle>
            <a:lvl1pPr>
              <a:defRPr lang="en-IE"/>
            </a:lvl1pPr>
          </a:lstStyle>
          <a:p>
            <a:r>
              <a:rPr lang="en-US" dirty="0" smtClean="0"/>
              <a:t>Click to edit Master title style</a:t>
            </a:r>
            <a:endParaRPr lang="en-IE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7544" y="1124744"/>
            <a:ext cx="4032448" cy="4968552"/>
          </a:xfrm>
        </p:spPr>
        <p:txBody>
          <a:bodyPr/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IE" dirty="0"/>
            </a:lvl5pPr>
            <a:lvl6pPr>
              <a:defRPr sz="1333"/>
            </a:lvl6pPr>
            <a:lvl7pPr>
              <a:defRPr sz="1333"/>
            </a:lvl7pPr>
            <a:lvl8pPr>
              <a:defRPr sz="1333"/>
            </a:lvl8pPr>
            <a:lvl9pPr>
              <a:defRPr sz="1333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IE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4010" y="1124744"/>
            <a:ext cx="4032447" cy="4968552"/>
          </a:xfrm>
        </p:spPr>
        <p:txBody>
          <a:bodyPr/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IE" dirty="0"/>
            </a:lvl5pPr>
            <a:lvl6pPr>
              <a:defRPr sz="1333"/>
            </a:lvl6pPr>
            <a:lvl7pPr>
              <a:defRPr sz="1333"/>
            </a:lvl7pPr>
            <a:lvl8pPr>
              <a:defRPr sz="1333"/>
            </a:lvl8pPr>
            <a:lvl9pPr>
              <a:defRPr sz="1333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9934348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51141"/>
            <a:ext cx="9144000" cy="308553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" y="6692750"/>
            <a:ext cx="388620" cy="12617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1179" y="-795383"/>
            <a:ext cx="1521341" cy="1667520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028950" y="6692750"/>
            <a:ext cx="3086100" cy="1669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6457950" y="6692750"/>
            <a:ext cx="2057400" cy="1669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45BEAF97-9B72-45C7-AC9A-A6B9EBE7F55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"/>
          </p:nvPr>
        </p:nvSpPr>
        <p:spPr>
          <a:xfrm>
            <a:off x="1473893" y="6691057"/>
            <a:ext cx="2078264" cy="1686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508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1" r:id="rId2"/>
    <p:sldLayoutId id="2147483679" r:id="rId3"/>
    <p:sldLayoutId id="2147483682" r:id="rId4"/>
    <p:sldLayoutId id="2147483680" r:id="rId5"/>
    <p:sldLayoutId id="2147483681" r:id="rId6"/>
    <p:sldLayoutId id="2147483683" r:id="rId7"/>
    <p:sldLayoutId id="2147483684" r:id="rId8"/>
    <p:sldLayoutId id="2147483685" r:id="rId9"/>
    <p:sldLayoutId id="2147483686" r:id="rId10"/>
    <p:sldLayoutId id="2147483687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4.xml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1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3.png"/><Relationship Id="rId5" Type="http://schemas.openxmlformats.org/officeDocument/2006/relationships/image" Target="../media/image49.jpeg"/><Relationship Id="rId4" Type="http://schemas.openxmlformats.org/officeDocument/2006/relationships/image" Target="../media/image62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1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3.png"/><Relationship Id="rId5" Type="http://schemas.openxmlformats.org/officeDocument/2006/relationships/image" Target="../media/image49.jpeg"/><Relationship Id="rId4" Type="http://schemas.openxmlformats.org/officeDocument/2006/relationships/image" Target="../media/image62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9.jpeg"/><Relationship Id="rId4" Type="http://schemas.openxmlformats.org/officeDocument/2006/relationships/image" Target="../media/image78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5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comments" Target="../comments/comment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jpeg"/><Relationship Id="rId11" Type="http://schemas.openxmlformats.org/officeDocument/2006/relationships/image" Target="../media/image16.jpeg"/><Relationship Id="rId5" Type="http://schemas.openxmlformats.org/officeDocument/2006/relationships/image" Target="../media/image10.jpe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8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8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85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6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openxmlformats.org/officeDocument/2006/relationships/image" Target="../media/image17.jpeg"/><Relationship Id="rId7" Type="http://schemas.openxmlformats.org/officeDocument/2006/relationships/image" Target="../media/image2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jpeg"/><Relationship Id="rId11" Type="http://schemas.openxmlformats.org/officeDocument/2006/relationships/image" Target="../media/image25.jpeg"/><Relationship Id="rId5" Type="http://schemas.openxmlformats.org/officeDocument/2006/relationships/image" Target="../media/image19.jpeg"/><Relationship Id="rId10" Type="http://schemas.openxmlformats.org/officeDocument/2006/relationships/image" Target="../media/image24.png"/><Relationship Id="rId4" Type="http://schemas.openxmlformats.org/officeDocument/2006/relationships/image" Target="../media/image18.jpeg"/><Relationship Id="rId9" Type="http://schemas.openxmlformats.org/officeDocument/2006/relationships/image" Target="../media/image23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6.gif"/><Relationship Id="rId7" Type="http://schemas.microsoft.com/office/2007/relationships/hdphoto" Target="../media/hdphoto1.wd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11" Type="http://schemas.openxmlformats.org/officeDocument/2006/relationships/image" Target="../media/image33.png"/><Relationship Id="rId5" Type="http://schemas.openxmlformats.org/officeDocument/2006/relationships/image" Target="../media/image28.png"/><Relationship Id="rId10" Type="http://schemas.openxmlformats.org/officeDocument/2006/relationships/image" Target="../media/image32.png"/><Relationship Id="rId4" Type="http://schemas.openxmlformats.org/officeDocument/2006/relationships/image" Target="../media/image27.jpeg"/><Relationship Id="rId9" Type="http://schemas.openxmlformats.org/officeDocument/2006/relationships/image" Target="../media/image31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e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9.jpeg"/><Relationship Id="rId5" Type="http://schemas.openxmlformats.org/officeDocument/2006/relationships/image" Target="../media/image98.jpeg"/><Relationship Id="rId4" Type="http://schemas.openxmlformats.org/officeDocument/2006/relationships/image" Target="../media/image97.jpe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82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comments" Target="../comments/commen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50.jpeg"/><Relationship Id="rId18" Type="http://schemas.openxmlformats.org/officeDocument/2006/relationships/image" Target="../media/image55.jpeg"/><Relationship Id="rId3" Type="http://schemas.openxmlformats.org/officeDocument/2006/relationships/image" Target="../media/image40.png"/><Relationship Id="rId21" Type="http://schemas.openxmlformats.org/officeDocument/2006/relationships/comments" Target="../comments/comment3.xml"/><Relationship Id="rId7" Type="http://schemas.openxmlformats.org/officeDocument/2006/relationships/image" Target="../media/image44.png"/><Relationship Id="rId12" Type="http://schemas.openxmlformats.org/officeDocument/2006/relationships/image" Target="../media/image49.jpeg"/><Relationship Id="rId17" Type="http://schemas.openxmlformats.org/officeDocument/2006/relationships/image" Target="../media/image54.jpe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53.jpeg"/><Relationship Id="rId20" Type="http://schemas.openxmlformats.org/officeDocument/2006/relationships/image" Target="../media/image57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3.png"/><Relationship Id="rId11" Type="http://schemas.openxmlformats.org/officeDocument/2006/relationships/image" Target="../media/image48.jpeg"/><Relationship Id="rId5" Type="http://schemas.openxmlformats.org/officeDocument/2006/relationships/image" Target="../media/image42.png"/><Relationship Id="rId15" Type="http://schemas.openxmlformats.org/officeDocument/2006/relationships/image" Target="../media/image52.jpeg"/><Relationship Id="rId10" Type="http://schemas.openxmlformats.org/officeDocument/2006/relationships/image" Target="../media/image47.png"/><Relationship Id="rId19" Type="http://schemas.openxmlformats.org/officeDocument/2006/relationships/image" Target="../media/image56.jpeg"/><Relationship Id="rId4" Type="http://schemas.openxmlformats.org/officeDocument/2006/relationships/image" Target="../media/image41.png"/><Relationship Id="rId9" Type="http://schemas.openxmlformats.org/officeDocument/2006/relationships/image" Target="../media/image46.png"/><Relationship Id="rId14" Type="http://schemas.openxmlformats.org/officeDocument/2006/relationships/image" Target="../media/image5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690158" y="1658118"/>
            <a:ext cx="59547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IE" sz="2400" dirty="0" smtClean="0">
              <a:solidFill>
                <a:schemeClr val="bg1"/>
              </a:solidFill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Software Product Line Engineering in Safety-critical Domains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405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1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497F705-7549-4BBA-AB48-E67F9F0EABE3}" type="slidenum">
              <a:rPr lang="en-IE" smtClean="0"/>
              <a:t>10</a:t>
            </a:fld>
            <a:endParaRPr lang="en-IE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Product Lines</a:t>
            </a:r>
            <a:endParaRPr lang="en-IE" dirty="0"/>
          </a:p>
        </p:txBody>
      </p:sp>
      <p:pic>
        <p:nvPicPr>
          <p:cNvPr id="10" name="Content Placeholder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938" y="1304925"/>
            <a:ext cx="6536123" cy="4802188"/>
          </a:xfrm>
        </p:spPr>
      </p:pic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1200" dirty="0"/>
              <a:t>[Clements and Northrop 2002]</a:t>
            </a:r>
          </a:p>
          <a:p>
            <a:endParaRPr lang="en-US" dirty="0"/>
          </a:p>
        </p:txBody>
      </p:sp>
      <p:sp>
        <p:nvSpPr>
          <p:cNvPr id="9" name="Rectangular Callout 8"/>
          <p:cNvSpPr/>
          <p:nvPr/>
        </p:nvSpPr>
        <p:spPr>
          <a:xfrm>
            <a:off x="121823" y="1219200"/>
            <a:ext cx="1787809" cy="1203049"/>
          </a:xfrm>
          <a:prstGeom prst="wedgeRectCallout">
            <a:avLst>
              <a:gd name="adj1" fmla="val 66154"/>
              <a:gd name="adj2" fmla="val 78714"/>
            </a:avLst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IE" sz="2000" dirty="0"/>
              <a:t>Sharing a common, </a:t>
            </a:r>
            <a:r>
              <a:rPr lang="en-IE" sz="2000" b="1" dirty="0"/>
              <a:t>managed</a:t>
            </a:r>
            <a:r>
              <a:rPr lang="en-IE" sz="2000" dirty="0"/>
              <a:t> set of features</a:t>
            </a:r>
          </a:p>
        </p:txBody>
      </p:sp>
      <p:sp>
        <p:nvSpPr>
          <p:cNvPr id="11" name="Rectangular Callout 10"/>
          <p:cNvSpPr/>
          <p:nvPr/>
        </p:nvSpPr>
        <p:spPr>
          <a:xfrm>
            <a:off x="4471983" y="279779"/>
            <a:ext cx="3420381" cy="897996"/>
          </a:xfrm>
          <a:prstGeom prst="wedgeRectCallout">
            <a:avLst>
              <a:gd name="adj1" fmla="val -38167"/>
              <a:gd name="adj2" fmla="val 96614"/>
            </a:avLst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IE" sz="2000" dirty="0"/>
              <a:t>Developed from a common set of core assets in a prescribed </a:t>
            </a:r>
            <a:r>
              <a:rPr lang="en-IE" sz="2000"/>
              <a:t>way </a:t>
            </a:r>
            <a:r>
              <a:rPr lang="en-IE" sz="2000" smtClean="0"/>
              <a:t>(</a:t>
            </a:r>
            <a:r>
              <a:rPr lang="en-IE" sz="2000" b="1" u="sng" smtClean="0"/>
              <a:t>strategic</a:t>
            </a:r>
            <a:r>
              <a:rPr lang="en-IE" sz="2000" smtClean="0"/>
              <a:t> reuse</a:t>
            </a:r>
            <a:r>
              <a:rPr lang="en-IE" sz="2000" dirty="0"/>
              <a:t>)</a:t>
            </a:r>
          </a:p>
        </p:txBody>
      </p:sp>
      <p:sp>
        <p:nvSpPr>
          <p:cNvPr id="12" name="Rectangular Callout 11"/>
          <p:cNvSpPr/>
          <p:nvPr/>
        </p:nvSpPr>
        <p:spPr>
          <a:xfrm>
            <a:off x="5412094" y="4629133"/>
            <a:ext cx="2400267" cy="900100"/>
          </a:xfrm>
          <a:prstGeom prst="wedgeRectCallout">
            <a:avLst>
              <a:gd name="adj1" fmla="val -74965"/>
              <a:gd name="adj2" fmla="val -44359"/>
            </a:avLst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IE" sz="2000" dirty="0"/>
              <a:t>Set of software intensive systems</a:t>
            </a:r>
          </a:p>
        </p:txBody>
      </p:sp>
      <p:sp>
        <p:nvSpPr>
          <p:cNvPr id="13" name="Rectangular Callout 12"/>
          <p:cNvSpPr/>
          <p:nvPr/>
        </p:nvSpPr>
        <p:spPr>
          <a:xfrm>
            <a:off x="6182173" y="1972199"/>
            <a:ext cx="2400267" cy="900100"/>
          </a:xfrm>
          <a:prstGeom prst="wedgeRectCallout">
            <a:avLst>
              <a:gd name="adj1" fmla="val -51876"/>
              <a:gd name="adj2" fmla="val 121107"/>
            </a:avLst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IE" sz="2000" dirty="0"/>
              <a:t>Targeting a market segment (scope)</a:t>
            </a:r>
          </a:p>
        </p:txBody>
      </p:sp>
    </p:spTree>
    <p:extLst>
      <p:ext uri="{BB962C8B-B14F-4D97-AF65-F5344CB8AC3E}">
        <p14:creationId xmlns:p14="http://schemas.microsoft.com/office/powerpoint/2010/main" val="4216689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2" grpId="0" animBg="1"/>
      <p:bldP spid="1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BEAF97-9B72-45C7-AC9A-A6B9EBE7F553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E" smtClean="0"/>
              <a:t>2 Software Product Line Engineering</a:t>
            </a:r>
            <a:br>
              <a:rPr lang="en-IE" smtClean="0"/>
            </a:br>
            <a:endParaRPr lang="de-DE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913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000" dirty="0"/>
              <a:t>Product Line Engineering:</a:t>
            </a:r>
            <a:br>
              <a:rPr lang="en-GB" sz="2000" dirty="0"/>
            </a:br>
            <a:r>
              <a:rPr lang="en-GB" noProof="0" dirty="0" smtClean="0"/>
              <a:t>Domain Engineering</a:t>
            </a:r>
            <a:endParaRPr lang="en-GB" noProof="0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2516" y="1889600"/>
            <a:ext cx="4538968" cy="3632837"/>
          </a:xfr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BEAF97-9B72-45C7-AC9A-A6B9EBE7F553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257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000" dirty="0"/>
              <a:t>Product Line Engineering:</a:t>
            </a:r>
            <a:br>
              <a:rPr lang="en-GB" sz="2000" dirty="0"/>
            </a:br>
            <a:r>
              <a:rPr lang="en-GB" noProof="0" dirty="0" smtClean="0"/>
              <a:t>Application Engineering</a:t>
            </a:r>
            <a:endParaRPr lang="en-GB" noProof="0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2516" y="1889600"/>
            <a:ext cx="4538968" cy="3632837"/>
          </a:xfr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BEAF97-9B72-45C7-AC9A-A6B9EBE7F553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444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000" dirty="0"/>
              <a:t>Product Line Engineering:</a:t>
            </a:r>
            <a:br>
              <a:rPr lang="en-GB" sz="2000" dirty="0"/>
            </a:br>
            <a:r>
              <a:rPr lang="en-GB" dirty="0" smtClean="0"/>
              <a:t>Application Engineering</a:t>
            </a:r>
            <a:endParaRPr lang="en-GB" noProof="0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2516" y="1889600"/>
            <a:ext cx="4538968" cy="3632837"/>
          </a:xfr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BEAF97-9B72-45C7-AC9A-A6B9EBE7F553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499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000" dirty="0"/>
              <a:t>Product Line Engineering</a:t>
            </a:r>
            <a:br>
              <a:rPr lang="en-GB" sz="2000" dirty="0"/>
            </a:br>
            <a:endParaRPr lang="en-GB" noProof="0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2516" y="1889600"/>
            <a:ext cx="4538968" cy="3632837"/>
          </a:xfrm>
        </p:spPr>
      </p:pic>
      <p:sp>
        <p:nvSpPr>
          <p:cNvPr id="11" name="Rectangular Callout 10"/>
          <p:cNvSpPr/>
          <p:nvPr/>
        </p:nvSpPr>
        <p:spPr>
          <a:xfrm>
            <a:off x="4431436" y="982215"/>
            <a:ext cx="1427962" cy="739348"/>
          </a:xfrm>
          <a:prstGeom prst="wedgeRectCallout">
            <a:avLst>
              <a:gd name="adj1" fmla="val 56036"/>
              <a:gd name="adj2" fmla="val 27263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/>
              <a:t>Product Line Architecture</a:t>
            </a:r>
          </a:p>
        </p:txBody>
      </p:sp>
      <p:sp>
        <p:nvSpPr>
          <p:cNvPr id="12" name="Rectangular Callout 11"/>
          <p:cNvSpPr/>
          <p:nvPr/>
        </p:nvSpPr>
        <p:spPr>
          <a:xfrm>
            <a:off x="6473393" y="982215"/>
            <a:ext cx="1427962" cy="739348"/>
          </a:xfrm>
          <a:prstGeom prst="wedgeRectCallout">
            <a:avLst>
              <a:gd name="adj1" fmla="val -43632"/>
              <a:gd name="adj2" fmla="val 27263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/>
              <a:t>Product Line Assets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BEAF97-9B72-45C7-AC9A-A6B9EBE7F553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397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000" dirty="0"/>
              <a:t>Product Line Engineering</a:t>
            </a:r>
            <a:br>
              <a:rPr lang="en-GB" sz="2000" dirty="0"/>
            </a:br>
            <a:endParaRPr lang="en-GB" noProof="0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2516" y="1889600"/>
            <a:ext cx="4538968" cy="3632837"/>
          </a:xfrm>
        </p:spPr>
      </p:pic>
      <p:pic>
        <p:nvPicPr>
          <p:cNvPr id="5" name="Picture 2" descr="C:\d2\spl\presentations\2013-07-31-ModEvo(AdvisoryBoard)\figures\bwm parts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41"/>
          <a:stretch/>
        </p:blipFill>
        <p:spPr bwMode="auto">
          <a:xfrm>
            <a:off x="7730786" y="2959982"/>
            <a:ext cx="1295632" cy="11296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5" descr="C:\d2\splpm\collaborations\bmw\2011-05-16 Meeting Dublin\2011-05-16-BMW\media\BMW3_250px-BMW_E90_front_20090301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838510" y="4885619"/>
            <a:ext cx="1268837" cy="6866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8509" y="2776384"/>
            <a:ext cx="1144656" cy="112966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2" descr="C:\d2\spl\presentations\2013-10-30-ModEvo(SFIReviewRehearsal)\figures\simplifiedFeatureModel-Configured.png"/>
          <p:cNvPicPr preferRelativeResize="0">
            <a:picLocks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0836" y="4556285"/>
            <a:ext cx="1149669" cy="10233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" descr="C:\d2\spl\presentations\2013-10-30-ModEvo(SFIReviewRehearsal)\figures\simplifiedFeatureModel-Unconfigured.png"/>
          <p:cNvPicPr preferRelativeResize="0">
            <a:picLocks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0836" y="2238835"/>
            <a:ext cx="1149669" cy="10233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ular Callout 12"/>
          <p:cNvSpPr/>
          <p:nvPr/>
        </p:nvSpPr>
        <p:spPr>
          <a:xfrm>
            <a:off x="4431436" y="953640"/>
            <a:ext cx="1427962" cy="739348"/>
          </a:xfrm>
          <a:prstGeom prst="wedgeRectCallout">
            <a:avLst>
              <a:gd name="adj1" fmla="val 56036"/>
              <a:gd name="adj2" fmla="val 27263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/>
              <a:t>Product Line Architecture</a:t>
            </a:r>
          </a:p>
        </p:txBody>
      </p:sp>
      <p:sp>
        <p:nvSpPr>
          <p:cNvPr id="14" name="Rectangular Callout 13"/>
          <p:cNvSpPr/>
          <p:nvPr/>
        </p:nvSpPr>
        <p:spPr>
          <a:xfrm>
            <a:off x="6473393" y="953640"/>
            <a:ext cx="1427962" cy="739348"/>
          </a:xfrm>
          <a:prstGeom prst="wedgeRectCallout">
            <a:avLst>
              <a:gd name="adj1" fmla="val -43632"/>
              <a:gd name="adj2" fmla="val 27263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/>
              <a:t>Product Line Assets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BEAF97-9B72-45C7-AC9A-A6B9EBE7F553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207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000" dirty="0"/>
              <a:t>Product Line Engineering</a:t>
            </a:r>
            <a:br>
              <a:rPr lang="en-GB" sz="2000" dirty="0"/>
            </a:br>
            <a:endParaRPr lang="en-GB" noProof="0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2516" y="1889600"/>
            <a:ext cx="4538968" cy="3632837"/>
          </a:xfrm>
        </p:spPr>
      </p:pic>
      <p:pic>
        <p:nvPicPr>
          <p:cNvPr id="5" name="Picture 2" descr="C:\d2\spl\presentations\2013-07-31-ModEvo(AdvisoryBoard)\figures\bwm parts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41"/>
          <a:stretch/>
        </p:blipFill>
        <p:spPr bwMode="auto">
          <a:xfrm>
            <a:off x="7730786" y="2959982"/>
            <a:ext cx="1295632" cy="11296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5" descr="C:\d2\splpm\collaborations\bmw\2011-05-16 Meeting Dublin\2011-05-16-BMW\media\BMW3_250px-BMW_E90_front_20090301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838510" y="4885619"/>
            <a:ext cx="1268837" cy="6866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8509" y="2776384"/>
            <a:ext cx="1144656" cy="112966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2" descr="C:\d2\spl\presentations\2013-10-30-ModEvo(SFIReviewRehearsal)\figures\simplifiedFeatureModel-Configured.png"/>
          <p:cNvPicPr preferRelativeResize="0">
            <a:picLocks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0836" y="4556285"/>
            <a:ext cx="1149669" cy="10233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" descr="C:\d2\spl\presentations\2013-10-30-ModEvo(SFIReviewRehearsal)\figures\simplifiedFeatureModel-Unconfigured.png"/>
          <p:cNvPicPr preferRelativeResize="0">
            <a:picLocks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0836" y="2238835"/>
            <a:ext cx="1149669" cy="10233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Left-Right Arrow 1"/>
          <p:cNvSpPr/>
          <p:nvPr/>
        </p:nvSpPr>
        <p:spPr>
          <a:xfrm rot="235226">
            <a:off x="2252116" y="3070063"/>
            <a:ext cx="4772169" cy="310594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Left-Right Arrow 11"/>
          <p:cNvSpPr/>
          <p:nvPr/>
        </p:nvSpPr>
        <p:spPr>
          <a:xfrm rot="20834081">
            <a:off x="7564311" y="3019246"/>
            <a:ext cx="1048136" cy="310594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Left-Right Arrow 14"/>
          <p:cNvSpPr/>
          <p:nvPr/>
        </p:nvSpPr>
        <p:spPr>
          <a:xfrm rot="1091689">
            <a:off x="7459095" y="3497221"/>
            <a:ext cx="1048136" cy="310594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ular Callout 15"/>
          <p:cNvSpPr/>
          <p:nvPr/>
        </p:nvSpPr>
        <p:spPr>
          <a:xfrm>
            <a:off x="4236634" y="787641"/>
            <a:ext cx="1427962" cy="739348"/>
          </a:xfrm>
          <a:prstGeom prst="wedgeRectCallout">
            <a:avLst>
              <a:gd name="adj1" fmla="val 56036"/>
              <a:gd name="adj2" fmla="val 27263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/>
              <a:t>Mapping required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BEAF97-9B72-45C7-AC9A-A6B9EBE7F553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9343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smtClean="0"/>
              <a:t>2.1 Product Configuration</a:t>
            </a:r>
            <a:endParaRPr lang="en-IE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BEAF97-9B72-45C7-AC9A-A6B9EBE7F553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343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Product Line Engineering</a:t>
            </a:r>
            <a:endParaRPr lang="en-GB" dirty="0"/>
          </a:p>
        </p:txBody>
      </p:sp>
      <p:pic>
        <p:nvPicPr>
          <p:cNvPr id="17" name="Content Placeholder 6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1479" y="1304925"/>
            <a:ext cx="6001041" cy="4802188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 bwMode="auto">
          <a:xfrm rot="1149551">
            <a:off x="1780180" y="3774570"/>
            <a:ext cx="3118612" cy="535785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76200" tIns="38100" rIns="76200" bIns="38100" numCol="1" rtlCol="0" anchor="t" anchorCtr="0" compatLnSpc="1">
            <a:prstTxWarp prst="textNoShape">
              <a:avLst/>
            </a:prstTxWarp>
          </a:bodyPr>
          <a:lstStyle/>
          <a:p>
            <a:pPr algn="r" defTabSz="761970"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000" dirty="0">
              <a:solidFill>
                <a:schemeClr val="tx1"/>
              </a:solidFill>
              <a:latin typeface="Times" pitchFamily="1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911594" y="2100283"/>
            <a:ext cx="2940327" cy="162018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76200" tIns="38100" rIns="76200" bIns="38100" numCol="1" rtlCol="0" anchor="ctr" anchorCtr="0" compatLnSpc="1">
            <a:prstTxWarp prst="textNoShape">
              <a:avLst/>
            </a:prstTxWarp>
          </a:bodyPr>
          <a:lstStyle/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500" dirty="0"/>
          </a:p>
        </p:txBody>
      </p:sp>
      <p:sp>
        <p:nvSpPr>
          <p:cNvPr id="8" name="Rectangle 7"/>
          <p:cNvSpPr/>
          <p:nvPr/>
        </p:nvSpPr>
        <p:spPr bwMode="auto">
          <a:xfrm>
            <a:off x="911594" y="2100284"/>
            <a:ext cx="2940327" cy="25540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76200" tIns="38100" rIns="76200" bIns="38100" numCol="1" rtlCol="0" anchor="ctr" anchorCtr="0" compatLnSpc="1">
            <a:prstTxWarp prst="textNoShape">
              <a:avLst/>
            </a:prstTxWarp>
          </a:bodyPr>
          <a:lstStyle/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667" b="1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Goal</a:t>
            </a:r>
          </a:p>
        </p:txBody>
      </p:sp>
      <p:sp>
        <p:nvSpPr>
          <p:cNvPr id="14" name="Rectangle 13"/>
          <p:cNvSpPr/>
          <p:nvPr/>
        </p:nvSpPr>
        <p:spPr bwMode="auto">
          <a:xfrm>
            <a:off x="911593" y="2460325"/>
            <a:ext cx="1440160" cy="84009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76200" tIns="38100" rIns="76200" bIns="38100" numCol="1" rtlCol="0" anchor="ctr" anchorCtr="0" compatLnSpc="1">
            <a:prstTxWarp prst="textNoShape">
              <a:avLst/>
            </a:prstTxWarp>
          </a:bodyPr>
          <a:lstStyle/>
          <a:p>
            <a:pPr lvl="0" algn="ctr"/>
            <a:r>
              <a:rPr lang="en-GB" sz="1667" dirty="0"/>
              <a:t>Efficiency and Productivity</a:t>
            </a:r>
          </a:p>
        </p:txBody>
      </p:sp>
      <p:sp>
        <p:nvSpPr>
          <p:cNvPr id="15" name="Rectangle 14"/>
          <p:cNvSpPr/>
          <p:nvPr/>
        </p:nvSpPr>
        <p:spPr bwMode="auto">
          <a:xfrm>
            <a:off x="2411760" y="2460325"/>
            <a:ext cx="1440160" cy="84009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76200" tIns="38100" rIns="76200" bIns="38100" numCol="1" rtlCol="0" anchor="ctr" anchorCtr="0" compatLnSpc="1">
            <a:prstTxWarp prst="textNoShape">
              <a:avLst/>
            </a:prstTxWarp>
          </a:bodyPr>
          <a:lstStyle/>
          <a:p>
            <a:pPr lvl="0" algn="ctr"/>
            <a:r>
              <a:rPr lang="en-GB" sz="1667" dirty="0"/>
              <a:t>Scalability and Complexity Handling</a:t>
            </a:r>
          </a:p>
        </p:txBody>
      </p:sp>
      <p:sp>
        <p:nvSpPr>
          <p:cNvPr id="18" name="Right Arrow 17"/>
          <p:cNvSpPr/>
          <p:nvPr/>
        </p:nvSpPr>
        <p:spPr bwMode="auto">
          <a:xfrm rot="1149551">
            <a:off x="3364968" y="3744471"/>
            <a:ext cx="2620002" cy="535785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76200" tIns="38100" rIns="76200" bIns="38100" numCol="1" rtlCol="0" anchor="t" anchorCtr="0" compatLnSpc="1">
            <a:prstTxWarp prst="textNoShape">
              <a:avLst/>
            </a:prstTxWarp>
          </a:bodyPr>
          <a:lstStyle/>
          <a:p>
            <a:pPr algn="r" defTabSz="761970"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000" dirty="0">
              <a:solidFill>
                <a:schemeClr val="tx1"/>
              </a:solidFill>
              <a:latin typeface="Times" pitchFamily="1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911594" y="3360423"/>
            <a:ext cx="2940327" cy="36004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76200" tIns="38100" rIns="76200" bIns="38100" numCol="1" rtlCol="0" anchor="ctr" anchorCtr="0" compatLnSpc="1">
            <a:prstTxWarp prst="textNoShape">
              <a:avLst/>
            </a:prstTxWarp>
          </a:bodyPr>
          <a:lstStyle/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667" dirty="0"/>
              <a:t>by improving these processes</a:t>
            </a:r>
          </a:p>
        </p:txBody>
      </p:sp>
    </p:spTree>
    <p:extLst>
      <p:ext uri="{BB962C8B-B14F-4D97-AF65-F5344CB8AC3E}">
        <p14:creationId xmlns:p14="http://schemas.microsoft.com/office/powerpoint/2010/main" val="1508367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3" grpId="0" animBg="1"/>
      <p:bldP spid="8" grpId="0" animBg="1"/>
      <p:bldP spid="14" grpId="0" animBg="1"/>
      <p:bldP spid="15" grpId="0" animBg="1"/>
      <p:bldP spid="18" grpId="0" animBg="1"/>
      <p:bldP spid="1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smtClean="0"/>
              <a:t>1 </a:t>
            </a:r>
            <a:r>
              <a:rPr lang="de-DE" dirty="0" smtClean="0"/>
              <a:t>Motivation</a:t>
            </a:r>
            <a:endParaRPr lang="en-IE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BEAF97-9B72-45C7-AC9A-A6B9EBE7F553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809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smtClean="0"/>
              <a:t>Product Line Engineering</a:t>
            </a:r>
            <a:endParaRPr lang="en-GB" noProof="0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1479" y="1304925"/>
            <a:ext cx="6001041" cy="4802188"/>
          </a:xfrm>
          <a:prstGeom prst="rect">
            <a:avLst/>
          </a:prstGeom>
        </p:spPr>
      </p:pic>
      <p:sp>
        <p:nvSpPr>
          <p:cNvPr id="2" name="Rounded Rectangle 1"/>
          <p:cNvSpPr/>
          <p:nvPr/>
        </p:nvSpPr>
        <p:spPr>
          <a:xfrm>
            <a:off x="4503888" y="3240959"/>
            <a:ext cx="1080120" cy="2313437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500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161808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Visualisation Techniques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dirty="0" smtClean="0"/>
              <a:t>Interactive techniques for the configuration of large and complex feature models</a:t>
            </a:r>
            <a:r>
              <a:rPr lang="en-GB" sz="1400" dirty="0">
                <a:solidFill>
                  <a:schemeClr val="accent3"/>
                </a:solidFill>
              </a:rPr>
              <a:t> [BSP09]</a:t>
            </a:r>
          </a:p>
          <a:p>
            <a:r>
              <a:rPr lang="en-GB" dirty="0" smtClean="0"/>
              <a:t>Co-configuration of feature and component models</a:t>
            </a:r>
            <a:r>
              <a:rPr lang="en-GB" sz="1400" dirty="0">
                <a:solidFill>
                  <a:schemeClr val="accent3"/>
                </a:solidFill>
              </a:rPr>
              <a:t> [BPK09]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028" name="Picture 4" descr="C:\d2\spl\presentations\2010-11-25-CSET2\visualVariabilityManagement\figures\visualisations\complexmodels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12027" y="1988840"/>
            <a:ext cx="1188610" cy="15061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26" name="Picture 2" descr="C:\d2\spl\presentations\2010-11-25-CSET2\visualVariabilityManagement\figures\visualisations\coconfiguration.png"/>
          <p:cNvPicPr>
            <a:picLocks noChangeAspect="1" noChangeArrowheads="1"/>
          </p:cNvPicPr>
          <p:nvPr/>
        </p:nvPicPr>
        <p:blipFill>
          <a:blip r:embed="rId4" cstate="print"/>
          <a:stretch>
            <a:fillRect/>
          </a:stretch>
        </p:blipFill>
        <p:spPr bwMode="auto">
          <a:xfrm>
            <a:off x="4812027" y="3658746"/>
            <a:ext cx="1936136" cy="13304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7681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Visualisation Techniques (continued)</a:t>
            </a:r>
            <a:endParaRPr lang="en-GB" noProof="0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dirty="0" smtClean="0"/>
              <a:t>2.5D and 3D visualisations in</a:t>
            </a:r>
            <a:br>
              <a:rPr lang="en-GB" dirty="0" smtClean="0"/>
            </a:br>
            <a:r>
              <a:rPr lang="en-GB" dirty="0" smtClean="0"/>
              <a:t>PLE configuration</a:t>
            </a:r>
            <a:br>
              <a:rPr lang="en-GB" dirty="0" smtClean="0"/>
            </a:br>
            <a:r>
              <a:rPr lang="en-GB" sz="1400" dirty="0">
                <a:solidFill>
                  <a:schemeClr val="accent3"/>
                </a:solidFill>
              </a:rPr>
              <a:t>[CNP+08, CBH+09, CTB+09, CBH10, CHT+10]</a:t>
            </a:r>
          </a:p>
          <a:p>
            <a:r>
              <a:rPr lang="en-GB" dirty="0" smtClean="0"/>
              <a:t>Visualisation of product attributes during configuration </a:t>
            </a:r>
            <a:r>
              <a:rPr lang="en-GB" sz="1400" dirty="0">
                <a:solidFill>
                  <a:schemeClr val="accent3"/>
                </a:solidFill>
              </a:rPr>
              <a:t>[ScBo10]</a:t>
            </a:r>
            <a:endParaRPr lang="en-GB" sz="1600" dirty="0">
              <a:solidFill>
                <a:schemeClr val="accent3"/>
              </a:solidFill>
            </a:endParaRPr>
          </a:p>
          <a:p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026" name="Picture 2" descr="C:\d2\spl\presentations\2009-11-26-InteractiveConfiguration(ResearchersWorkshop)\figures\3DScreensho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32008" y="1808820"/>
            <a:ext cx="2100233" cy="16912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3" descr="C:\d2\spl\presentations\2010-11-25-CSET2\visualVariabilityManagement\figures\visualisations\flowmaps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32008" y="3729034"/>
            <a:ext cx="2100233" cy="16284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6980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Overview.pn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1397000" y="1753581"/>
            <a:ext cx="6477000" cy="2156971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875772"/>
            <a:ext cx="7886700" cy="832779"/>
          </a:xfrm>
        </p:spPr>
        <p:txBody>
          <a:bodyPr>
            <a:normAutofit/>
          </a:bodyPr>
          <a:lstStyle/>
          <a:p>
            <a:r>
              <a:rPr lang="en-GB" dirty="0"/>
              <a:t>Product Configuration</a:t>
            </a:r>
            <a:br>
              <a:rPr lang="en-GB" dirty="0"/>
            </a:br>
            <a:r>
              <a:rPr lang="en-GB" sz="1800" dirty="0"/>
              <a:t>(Integration of concepts)</a:t>
            </a:r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1031608" y="5375830"/>
            <a:ext cx="7080787" cy="3486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E" sz="833" b="1" dirty="0">
                <a:latin typeface="+mj-lt"/>
              </a:rPr>
              <a:t>[BJS09]</a:t>
            </a:r>
            <a:r>
              <a:rPr lang="en-IE" sz="833" dirty="0">
                <a:latin typeface="+mj-lt"/>
              </a:rPr>
              <a:t> Botterweck, G.; Janota, M. and Schneeweiss, D. A Design of a Configurable Feature Model Configurator, </a:t>
            </a:r>
            <a:r>
              <a:rPr lang="en-IE" sz="833" i="1" dirty="0">
                <a:latin typeface="+mj-lt"/>
              </a:rPr>
              <a:t>Proceedings of the 3rd International Workshop on Variability Modelling of Software-Intensive Systems (VAMOS 09), </a:t>
            </a:r>
            <a:r>
              <a:rPr lang="en-IE" sz="833" dirty="0">
                <a:latin typeface="+mj-lt"/>
              </a:rPr>
              <a:t>January, 2009 , 165-168 </a:t>
            </a:r>
          </a:p>
        </p:txBody>
      </p:sp>
      <p:grpSp>
        <p:nvGrpSpPr>
          <p:cNvPr id="3" name="Group 20"/>
          <p:cNvGrpSpPr/>
          <p:nvPr/>
        </p:nvGrpSpPr>
        <p:grpSpPr>
          <a:xfrm>
            <a:off x="4151850" y="4033834"/>
            <a:ext cx="1500270" cy="736295"/>
            <a:chOff x="179389" y="1331229"/>
            <a:chExt cx="4240212" cy="2080990"/>
          </a:xfrm>
        </p:grpSpPr>
        <p:pic>
          <p:nvPicPr>
            <p:cNvPr id="14" name="Content Placeholder 3" descr="featuremodel_sofsem.pn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9389" y="1331229"/>
              <a:ext cx="4240212" cy="208099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5" name="Picture 2" descr="C:\d2\spl\presentations\2010-11-25-CSET2\visualVariabilityManagement\figures\reasoning\eliminated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 flipH="1">
              <a:off x="3491880" y="2996952"/>
              <a:ext cx="288032" cy="288032"/>
            </a:xfrm>
            <a:prstGeom prst="rect">
              <a:avLst/>
            </a:prstGeom>
            <a:noFill/>
          </p:spPr>
        </p:pic>
        <p:pic>
          <p:nvPicPr>
            <p:cNvPr id="16" name="Picture 2" descr="C:\d2\spl\presentations\2010-11-25-CSET2\visualVariabilityManagement\figures\reasoning\eliminated.png"/>
            <p:cNvPicPr>
              <a:picLocks noChangeAspect="1" noChangeArrowheads="1"/>
            </p:cNvPicPr>
            <p:nvPr/>
          </p:nvPicPr>
          <p:blipFill>
            <a:blip r:embed="rId5" cstate="print">
              <a:grayscl/>
            </a:blip>
            <a:srcRect/>
            <a:stretch>
              <a:fillRect/>
            </a:stretch>
          </p:blipFill>
          <p:spPr bwMode="auto">
            <a:xfrm flipH="1">
              <a:off x="1331640" y="2996952"/>
              <a:ext cx="288032" cy="288032"/>
            </a:xfrm>
            <a:prstGeom prst="rect">
              <a:avLst/>
            </a:prstGeom>
            <a:noFill/>
          </p:spPr>
        </p:pic>
        <p:pic>
          <p:nvPicPr>
            <p:cNvPr id="17" name="Picture 3" descr="C:\d2\spl\presentations\2010-11-25-CSET2\visualVariabilityManagement\figures\reasoning\Selected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2387649" y="2996952"/>
              <a:ext cx="312143" cy="288000"/>
            </a:xfrm>
            <a:prstGeom prst="rect">
              <a:avLst/>
            </a:prstGeom>
            <a:noFill/>
          </p:spPr>
        </p:pic>
        <p:pic>
          <p:nvPicPr>
            <p:cNvPr id="18" name="Picture 3" descr="C:\d2\spl\presentations\2010-11-25-CSET2\visualVariabilityManagement\figures\reasoning\Selected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323528" y="2996952"/>
              <a:ext cx="312143" cy="288000"/>
            </a:xfrm>
            <a:prstGeom prst="rect">
              <a:avLst/>
            </a:prstGeom>
            <a:noFill/>
          </p:spPr>
        </p:pic>
        <p:pic>
          <p:nvPicPr>
            <p:cNvPr id="19" name="Picture 3" descr="C:\d2\spl\presentations\2010-11-25-CSET2\visualVariabilityManagement\figures\reasoning\Selected.png"/>
            <p:cNvPicPr>
              <a:picLocks noChangeAspect="1" noChangeArrowheads="1"/>
            </p:cNvPicPr>
            <p:nvPr/>
          </p:nvPicPr>
          <p:blipFill>
            <a:blip r:embed="rId6" cstate="print">
              <a:grayscl/>
            </a:blip>
            <a:srcRect/>
            <a:stretch>
              <a:fillRect/>
            </a:stretch>
          </p:blipFill>
          <p:spPr bwMode="auto">
            <a:xfrm>
              <a:off x="827584" y="2204864"/>
              <a:ext cx="312143" cy="288000"/>
            </a:xfrm>
            <a:prstGeom prst="rect">
              <a:avLst/>
            </a:prstGeom>
            <a:noFill/>
          </p:spPr>
        </p:pic>
        <p:pic>
          <p:nvPicPr>
            <p:cNvPr id="20" name="Picture 3" descr="C:\d2\spl\presentations\2010-11-25-CSET2\visualVariabilityManagement\figures\reasoning\Selected.png"/>
            <p:cNvPicPr>
              <a:picLocks noChangeAspect="1" noChangeArrowheads="1"/>
            </p:cNvPicPr>
            <p:nvPr/>
          </p:nvPicPr>
          <p:blipFill>
            <a:blip r:embed="rId6" cstate="print">
              <a:grayscl/>
            </a:blip>
            <a:srcRect/>
            <a:stretch>
              <a:fillRect/>
            </a:stretch>
          </p:blipFill>
          <p:spPr bwMode="auto">
            <a:xfrm>
              <a:off x="1835696" y="1484784"/>
              <a:ext cx="312143" cy="288000"/>
            </a:xfrm>
            <a:prstGeom prst="rect">
              <a:avLst/>
            </a:prstGeom>
            <a:noFill/>
          </p:spPr>
        </p:pic>
      </p:grpSp>
      <p:pic>
        <p:nvPicPr>
          <p:cNvPr id="22" name="Content Placeholder 18" descr="abcdxy2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868737" y="4033835"/>
            <a:ext cx="823610" cy="13203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3" name="Content Placeholder 5" descr="Screenshot-AfterLoading-WithCallOuts.pn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 bwMode="auto">
          <a:xfrm>
            <a:off x="2565860" y="4093841"/>
            <a:ext cx="1406074" cy="6600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00754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7" name="Straight Arrow Connector 56"/>
          <p:cNvCxnSpPr/>
          <p:nvPr/>
        </p:nvCxnSpPr>
        <p:spPr>
          <a:xfrm flipH="1" flipV="1">
            <a:off x="601093" y="2755510"/>
            <a:ext cx="38609" cy="1329023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 flipH="1" flipV="1">
            <a:off x="398971" y="2758734"/>
            <a:ext cx="30733" cy="223067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137594" y="1280301"/>
            <a:ext cx="2161107" cy="1507243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noAutofit/>
          </a:bodyPr>
          <a:lstStyle/>
          <a:p>
            <a:endParaRPr lang="en-GB" sz="1000" b="1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07033" y="714986"/>
            <a:ext cx="7296150" cy="401123"/>
          </a:xfrm>
        </p:spPr>
        <p:txBody>
          <a:bodyPr>
            <a:normAutofit fontScale="90000"/>
          </a:bodyPr>
          <a:lstStyle/>
          <a:p>
            <a:r>
              <a:rPr lang="en-GB" noProof="0" dirty="0" smtClean="0"/>
              <a:t>Configuration of Product Variants</a:t>
            </a:r>
            <a:endParaRPr lang="en-GB" noProof="0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7592" y="3181350"/>
            <a:ext cx="1005417" cy="754063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A66AF-5708-4E27-90A7-13841D73B799}" type="slidenum">
              <a:rPr lang="en-US" smtClean="0"/>
              <a:t>24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9708" y="4016126"/>
            <a:ext cx="1003300" cy="7524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7592" y="4849314"/>
            <a:ext cx="1005417" cy="75406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843008" y="3368772"/>
            <a:ext cx="944489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€42,000</a:t>
            </a:r>
            <a:endParaRPr lang="en-GB" dirty="0"/>
          </a:p>
        </p:txBody>
      </p:sp>
      <p:sp>
        <p:nvSpPr>
          <p:cNvPr id="15" name="TextBox 14"/>
          <p:cNvSpPr txBox="1"/>
          <p:nvPr/>
        </p:nvSpPr>
        <p:spPr>
          <a:xfrm>
            <a:off x="4843008" y="4198214"/>
            <a:ext cx="944489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€55,000</a:t>
            </a:r>
            <a:endParaRPr lang="en-GB" dirty="0"/>
          </a:p>
        </p:txBody>
      </p:sp>
      <p:sp>
        <p:nvSpPr>
          <p:cNvPr id="16" name="TextBox 15"/>
          <p:cNvSpPr txBox="1"/>
          <p:nvPr/>
        </p:nvSpPr>
        <p:spPr>
          <a:xfrm>
            <a:off x="4843008" y="5009213"/>
            <a:ext cx="944489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€75,000</a:t>
            </a:r>
            <a:endParaRPr lang="en-GB" dirty="0"/>
          </a:p>
        </p:txBody>
      </p:sp>
      <p:sp>
        <p:nvSpPr>
          <p:cNvPr id="17" name="TextBox 16"/>
          <p:cNvSpPr txBox="1"/>
          <p:nvPr/>
        </p:nvSpPr>
        <p:spPr>
          <a:xfrm>
            <a:off x="5997496" y="3373714"/>
            <a:ext cx="1172487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120 </a:t>
            </a:r>
            <a:r>
              <a:rPr lang="de-DE" sz="1400" dirty="0"/>
              <a:t>g/km</a:t>
            </a:r>
            <a:endParaRPr lang="en-GB" sz="1400" dirty="0"/>
          </a:p>
        </p:txBody>
      </p:sp>
      <p:sp>
        <p:nvSpPr>
          <p:cNvPr id="20" name="TextBox 19"/>
          <p:cNvSpPr txBox="1"/>
          <p:nvPr/>
        </p:nvSpPr>
        <p:spPr>
          <a:xfrm>
            <a:off x="5997496" y="4198981"/>
            <a:ext cx="1172487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136</a:t>
            </a:r>
            <a:r>
              <a:rPr lang="de-DE" sz="1400" dirty="0"/>
              <a:t> g/km</a:t>
            </a:r>
            <a:endParaRPr lang="en-GB" sz="1400" dirty="0"/>
          </a:p>
        </p:txBody>
      </p:sp>
      <p:sp>
        <p:nvSpPr>
          <p:cNvPr id="21" name="TextBox 20"/>
          <p:cNvSpPr txBox="1"/>
          <p:nvPr/>
        </p:nvSpPr>
        <p:spPr>
          <a:xfrm>
            <a:off x="5997496" y="5014444"/>
            <a:ext cx="1172487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192</a:t>
            </a:r>
            <a:r>
              <a:rPr lang="de-DE" sz="1400" dirty="0"/>
              <a:t> g/km</a:t>
            </a:r>
            <a:endParaRPr lang="en-GB" sz="1400" dirty="0"/>
          </a:p>
        </p:txBody>
      </p:sp>
      <p:sp>
        <p:nvSpPr>
          <p:cNvPr id="22" name="TextBox 21"/>
          <p:cNvSpPr txBox="1"/>
          <p:nvPr/>
        </p:nvSpPr>
        <p:spPr>
          <a:xfrm>
            <a:off x="691896" y="3203345"/>
            <a:ext cx="1113968" cy="24622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1000" dirty="0"/>
              <a:t>Petrol</a:t>
            </a:r>
            <a:endParaRPr lang="en-GB" sz="1000" dirty="0"/>
          </a:p>
        </p:txBody>
      </p:sp>
      <p:sp>
        <p:nvSpPr>
          <p:cNvPr id="25" name="TextBox 24"/>
          <p:cNvSpPr txBox="1"/>
          <p:nvPr/>
        </p:nvSpPr>
        <p:spPr>
          <a:xfrm>
            <a:off x="691896" y="3449566"/>
            <a:ext cx="1113968" cy="24622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1000" dirty="0"/>
              <a:t>4 Cylinder</a:t>
            </a:r>
            <a:endParaRPr lang="en-GB" sz="1000" dirty="0"/>
          </a:p>
        </p:txBody>
      </p:sp>
      <p:sp>
        <p:nvSpPr>
          <p:cNvPr id="26" name="TextBox 25"/>
          <p:cNvSpPr txBox="1"/>
          <p:nvPr/>
        </p:nvSpPr>
        <p:spPr>
          <a:xfrm>
            <a:off x="691895" y="3689192"/>
            <a:ext cx="1113968" cy="24622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1000" dirty="0"/>
              <a:t>No Sports Pack</a:t>
            </a:r>
            <a:endParaRPr lang="en-GB" sz="1000" dirty="0"/>
          </a:p>
        </p:txBody>
      </p:sp>
      <p:grpSp>
        <p:nvGrpSpPr>
          <p:cNvPr id="77" name="Group 76"/>
          <p:cNvGrpSpPr/>
          <p:nvPr/>
        </p:nvGrpSpPr>
        <p:grpSpPr>
          <a:xfrm>
            <a:off x="539495" y="4035357"/>
            <a:ext cx="1113969" cy="732068"/>
            <a:chOff x="539494" y="3519681"/>
            <a:chExt cx="1113969" cy="732068"/>
          </a:xfrm>
        </p:grpSpPr>
        <p:sp>
          <p:nvSpPr>
            <p:cNvPr id="27" name="TextBox 26"/>
            <p:cNvSpPr txBox="1"/>
            <p:nvPr/>
          </p:nvSpPr>
          <p:spPr>
            <a:xfrm>
              <a:off x="539495" y="3519681"/>
              <a:ext cx="1113968" cy="246221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de-DE" sz="1000" dirty="0"/>
                <a:t>Diesel</a:t>
              </a:r>
              <a:endParaRPr lang="en-GB" sz="1000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539495" y="3765902"/>
              <a:ext cx="1113968" cy="246221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de-DE" sz="1000" dirty="0"/>
                <a:t>6 Cylinder</a:t>
              </a:r>
              <a:endParaRPr lang="en-GB" sz="1000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539494" y="4005528"/>
              <a:ext cx="1113968" cy="246221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de-DE" sz="1000" dirty="0"/>
                <a:t>No Sports Pack</a:t>
              </a:r>
              <a:endParaRPr lang="en-GB" sz="1000" dirty="0"/>
            </a:p>
          </p:txBody>
        </p:sp>
      </p:grpSp>
      <p:grpSp>
        <p:nvGrpSpPr>
          <p:cNvPr id="78" name="Group 77"/>
          <p:cNvGrpSpPr/>
          <p:nvPr/>
        </p:nvGrpSpPr>
        <p:grpSpPr>
          <a:xfrm>
            <a:off x="323635" y="4849313"/>
            <a:ext cx="1113969" cy="732068"/>
            <a:chOff x="323634" y="4421329"/>
            <a:chExt cx="1113969" cy="732068"/>
          </a:xfrm>
        </p:grpSpPr>
        <p:sp>
          <p:nvSpPr>
            <p:cNvPr id="30" name="TextBox 29"/>
            <p:cNvSpPr txBox="1"/>
            <p:nvPr/>
          </p:nvSpPr>
          <p:spPr>
            <a:xfrm>
              <a:off x="323635" y="4421329"/>
              <a:ext cx="1113968" cy="246221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de-DE" sz="1000" dirty="0"/>
                <a:t>Petrol</a:t>
              </a:r>
              <a:endParaRPr lang="en-GB" sz="1000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323635" y="4667550"/>
              <a:ext cx="1113968" cy="246221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de-DE" sz="1000" dirty="0"/>
                <a:t>6 Cylinder</a:t>
              </a:r>
              <a:endParaRPr lang="en-GB" sz="10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323634" y="4907176"/>
              <a:ext cx="1113968" cy="246221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de-DE" sz="1000" dirty="0"/>
                <a:t>Sports Pack</a:t>
              </a:r>
              <a:endParaRPr lang="en-GB" sz="1000" dirty="0"/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232845" y="1534231"/>
            <a:ext cx="1948381" cy="24198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lIns="36000" tIns="36000" rIns="36000" bIns="36000" rtlCol="0">
            <a:spAutoFit/>
          </a:bodyPr>
          <a:lstStyle/>
          <a:p>
            <a:r>
              <a:rPr lang="de-DE" sz="1100" dirty="0"/>
              <a:t>Petrol </a:t>
            </a:r>
            <a:r>
              <a:rPr lang="de-DE" sz="1100" b="1" i="1" dirty="0"/>
              <a:t>xor</a:t>
            </a:r>
            <a:r>
              <a:rPr lang="de-DE" sz="1100" dirty="0"/>
              <a:t> Diesel</a:t>
            </a:r>
            <a:endParaRPr lang="en-GB" sz="1100" dirty="0"/>
          </a:p>
        </p:txBody>
      </p:sp>
      <p:sp>
        <p:nvSpPr>
          <p:cNvPr id="34" name="TextBox 33"/>
          <p:cNvSpPr txBox="1"/>
          <p:nvPr/>
        </p:nvSpPr>
        <p:spPr>
          <a:xfrm>
            <a:off x="232845" y="1821899"/>
            <a:ext cx="1948381" cy="24198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lIns="36000" tIns="36000" rIns="36000" bIns="36000" rtlCol="0">
            <a:spAutoFit/>
          </a:bodyPr>
          <a:lstStyle/>
          <a:p>
            <a:r>
              <a:rPr lang="de-DE" sz="1100" dirty="0"/>
              <a:t>4 </a:t>
            </a:r>
            <a:r>
              <a:rPr lang="de-DE" sz="1100" b="1" i="1" dirty="0"/>
              <a:t>xor</a:t>
            </a:r>
            <a:r>
              <a:rPr lang="de-DE" sz="1100" dirty="0"/>
              <a:t> 6 cylinder</a:t>
            </a:r>
            <a:endParaRPr lang="en-GB" sz="1100" dirty="0"/>
          </a:p>
        </p:txBody>
      </p:sp>
      <p:sp>
        <p:nvSpPr>
          <p:cNvPr id="35" name="TextBox 34"/>
          <p:cNvSpPr txBox="1"/>
          <p:nvPr/>
        </p:nvSpPr>
        <p:spPr>
          <a:xfrm>
            <a:off x="232845" y="2110972"/>
            <a:ext cx="1948381" cy="24198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lIns="36000" tIns="36000" rIns="36000" bIns="36000" rtlCol="0">
            <a:spAutoFit/>
          </a:bodyPr>
          <a:lstStyle/>
          <a:p>
            <a:r>
              <a:rPr lang="de-DE" sz="1100" b="1" i="1" dirty="0"/>
              <a:t>optional</a:t>
            </a:r>
            <a:r>
              <a:rPr lang="de-DE" sz="1100" dirty="0"/>
              <a:t> Sports Pack</a:t>
            </a:r>
            <a:endParaRPr lang="en-GB" sz="1100" dirty="0"/>
          </a:p>
        </p:txBody>
      </p:sp>
      <p:sp>
        <p:nvSpPr>
          <p:cNvPr id="36" name="TextBox 35"/>
          <p:cNvSpPr txBox="1"/>
          <p:nvPr/>
        </p:nvSpPr>
        <p:spPr>
          <a:xfrm>
            <a:off x="232845" y="2415473"/>
            <a:ext cx="1948381" cy="24198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lIns="36000" tIns="36000" rIns="36000" bIns="36000" rtlCol="0">
            <a:spAutoFit/>
          </a:bodyPr>
          <a:lstStyle/>
          <a:p>
            <a:r>
              <a:rPr lang="de-DE" sz="1100" dirty="0"/>
              <a:t>Sports Pack </a:t>
            </a:r>
            <a:r>
              <a:rPr lang="de-DE" sz="1100" b="1" i="1" dirty="0"/>
              <a:t>requires</a:t>
            </a:r>
            <a:r>
              <a:rPr lang="de-DE" sz="1100" dirty="0"/>
              <a:t> 6 cylinder</a:t>
            </a:r>
            <a:endParaRPr lang="en-GB" sz="1100" dirty="0"/>
          </a:p>
        </p:txBody>
      </p:sp>
      <p:sp>
        <p:nvSpPr>
          <p:cNvPr id="37" name="TextBox 36"/>
          <p:cNvSpPr txBox="1"/>
          <p:nvPr/>
        </p:nvSpPr>
        <p:spPr>
          <a:xfrm>
            <a:off x="232845" y="1307203"/>
            <a:ext cx="19483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b="1" dirty="0"/>
              <a:t>Feature Model</a:t>
            </a:r>
            <a:endParaRPr lang="en-GB" sz="1100" b="1" dirty="0"/>
          </a:p>
        </p:txBody>
      </p:sp>
      <p:sp>
        <p:nvSpPr>
          <p:cNvPr id="45" name="TextBox 44"/>
          <p:cNvSpPr txBox="1"/>
          <p:nvPr/>
        </p:nvSpPr>
        <p:spPr>
          <a:xfrm>
            <a:off x="7379981" y="3373714"/>
            <a:ext cx="169734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6.1</a:t>
            </a:r>
            <a:r>
              <a:rPr lang="de-DE" sz="1400" dirty="0"/>
              <a:t> l/100km</a:t>
            </a:r>
            <a:endParaRPr lang="en-GB" sz="1400" dirty="0"/>
          </a:p>
        </p:txBody>
      </p:sp>
      <p:sp>
        <p:nvSpPr>
          <p:cNvPr id="46" name="TextBox 45"/>
          <p:cNvSpPr txBox="1"/>
          <p:nvPr/>
        </p:nvSpPr>
        <p:spPr>
          <a:xfrm>
            <a:off x="7379981" y="4198981"/>
            <a:ext cx="169734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5.2</a:t>
            </a:r>
            <a:r>
              <a:rPr lang="de-DE" sz="1400" dirty="0"/>
              <a:t> l/100km</a:t>
            </a:r>
            <a:endParaRPr lang="en-GB" sz="1400" dirty="0"/>
          </a:p>
        </p:txBody>
      </p:sp>
      <p:sp>
        <p:nvSpPr>
          <p:cNvPr id="47" name="TextBox 46"/>
          <p:cNvSpPr txBox="1"/>
          <p:nvPr/>
        </p:nvSpPr>
        <p:spPr>
          <a:xfrm>
            <a:off x="7379981" y="5014444"/>
            <a:ext cx="169734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8.4</a:t>
            </a:r>
            <a:r>
              <a:rPr lang="de-DE" sz="1400" dirty="0"/>
              <a:t> l/100km</a:t>
            </a:r>
            <a:endParaRPr lang="en-GB" sz="1400" dirty="0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848645" y="2768753"/>
            <a:ext cx="8420" cy="422044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58200" y="2872452"/>
            <a:ext cx="2894550" cy="16927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de-DE" sz="1100" dirty="0"/>
              <a:t>configurations should conform to Feature Model</a:t>
            </a:r>
            <a:endParaRPr lang="en-GB" sz="1100" dirty="0"/>
          </a:p>
        </p:txBody>
      </p:sp>
      <p:cxnSp>
        <p:nvCxnSpPr>
          <p:cNvPr id="70" name="Straight Arrow Connector 69"/>
          <p:cNvCxnSpPr>
            <a:stCxn id="25" idx="3"/>
            <a:endCxn id="7" idx="1"/>
          </p:cNvCxnSpPr>
          <p:nvPr/>
        </p:nvCxnSpPr>
        <p:spPr>
          <a:xfrm flipV="1">
            <a:off x="1805865" y="3558382"/>
            <a:ext cx="1821727" cy="14295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stCxn id="28" idx="3"/>
            <a:endCxn id="8" idx="1"/>
          </p:cNvCxnSpPr>
          <p:nvPr/>
        </p:nvCxnSpPr>
        <p:spPr>
          <a:xfrm flipV="1">
            <a:off x="1653464" y="4392363"/>
            <a:ext cx="1976245" cy="12326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>
            <a:stCxn id="31" idx="3"/>
            <a:endCxn id="9" idx="1"/>
          </p:cNvCxnSpPr>
          <p:nvPr/>
        </p:nvCxnSpPr>
        <p:spPr>
          <a:xfrm>
            <a:off x="1437603" y="5218645"/>
            <a:ext cx="2189988" cy="770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/>
          <p:cNvSpPr txBox="1"/>
          <p:nvPr/>
        </p:nvSpPr>
        <p:spPr>
          <a:xfrm>
            <a:off x="2340306" y="3368772"/>
            <a:ext cx="554928" cy="33855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de-DE" sz="1100" dirty="0"/>
              <a:t>yields</a:t>
            </a:r>
            <a:br>
              <a:rPr lang="de-DE" sz="1100" dirty="0"/>
            </a:br>
            <a:r>
              <a:rPr lang="de-DE" sz="1100" dirty="0"/>
              <a:t>product</a:t>
            </a:r>
            <a:endParaRPr lang="en-GB" sz="1100" dirty="0"/>
          </a:p>
        </p:txBody>
      </p:sp>
      <p:sp>
        <p:nvSpPr>
          <p:cNvPr id="82" name="TextBox 81"/>
          <p:cNvSpPr txBox="1"/>
          <p:nvPr/>
        </p:nvSpPr>
        <p:spPr>
          <a:xfrm>
            <a:off x="2361824" y="4157371"/>
            <a:ext cx="554928" cy="33855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de-DE" sz="1100" dirty="0"/>
              <a:t>yields</a:t>
            </a:r>
            <a:br>
              <a:rPr lang="de-DE" sz="1100" dirty="0"/>
            </a:br>
            <a:r>
              <a:rPr lang="de-DE" sz="1100" dirty="0"/>
              <a:t>product</a:t>
            </a:r>
            <a:endParaRPr lang="en-GB" sz="1100" dirty="0"/>
          </a:p>
        </p:txBody>
      </p:sp>
      <p:sp>
        <p:nvSpPr>
          <p:cNvPr id="83" name="TextBox 82"/>
          <p:cNvSpPr txBox="1"/>
          <p:nvPr/>
        </p:nvSpPr>
        <p:spPr>
          <a:xfrm>
            <a:off x="2335216" y="5057067"/>
            <a:ext cx="554928" cy="33855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de-DE" sz="1100" dirty="0"/>
              <a:t>yields</a:t>
            </a:r>
            <a:br>
              <a:rPr lang="de-DE" sz="1100" dirty="0"/>
            </a:br>
            <a:r>
              <a:rPr lang="de-DE" sz="1100" dirty="0"/>
              <a:t>product</a:t>
            </a:r>
            <a:endParaRPr lang="en-GB" sz="1100" dirty="0"/>
          </a:p>
        </p:txBody>
      </p:sp>
      <p:sp>
        <p:nvSpPr>
          <p:cNvPr id="84" name="TextBox 83"/>
          <p:cNvSpPr txBox="1"/>
          <p:nvPr/>
        </p:nvSpPr>
        <p:spPr>
          <a:xfrm>
            <a:off x="5997496" y="2704366"/>
            <a:ext cx="1172487" cy="584775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GB" sz="1600" dirty="0"/>
              <a:t>Emissions</a:t>
            </a:r>
            <a:br>
              <a:rPr lang="en-GB" sz="1600" dirty="0"/>
            </a:br>
            <a:r>
              <a:rPr lang="en-GB" sz="1600" dirty="0"/>
              <a:t>[g CO</a:t>
            </a:r>
            <a:r>
              <a:rPr lang="en-GB" sz="1600" baseline="-25000" dirty="0"/>
              <a:t>2</a:t>
            </a:r>
            <a:r>
              <a:rPr lang="en-GB" sz="1600" dirty="0"/>
              <a:t>/km]</a:t>
            </a:r>
            <a:endParaRPr lang="en-GB" sz="1200" dirty="0"/>
          </a:p>
        </p:txBody>
      </p:sp>
      <p:sp>
        <p:nvSpPr>
          <p:cNvPr id="85" name="TextBox 84"/>
          <p:cNvSpPr txBox="1"/>
          <p:nvPr/>
        </p:nvSpPr>
        <p:spPr>
          <a:xfrm>
            <a:off x="7330695" y="2704366"/>
            <a:ext cx="1746630" cy="584775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de-DE" sz="1600" dirty="0"/>
              <a:t>Fuel consumption [</a:t>
            </a:r>
            <a:r>
              <a:rPr lang="de-DE" sz="1400" dirty="0"/>
              <a:t>l/100km]</a:t>
            </a:r>
            <a:endParaRPr lang="en-GB" sz="1400" dirty="0"/>
          </a:p>
        </p:txBody>
      </p:sp>
      <p:sp>
        <p:nvSpPr>
          <p:cNvPr id="86" name="TextBox 85"/>
          <p:cNvSpPr txBox="1"/>
          <p:nvPr/>
        </p:nvSpPr>
        <p:spPr>
          <a:xfrm>
            <a:off x="4844059" y="2704366"/>
            <a:ext cx="943438" cy="584775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GB" sz="1600" dirty="0"/>
              <a:t>Price</a:t>
            </a:r>
            <a:br>
              <a:rPr lang="en-GB" sz="1600" dirty="0"/>
            </a:br>
            <a:r>
              <a:rPr lang="en-GB" sz="1600" dirty="0"/>
              <a:t>[€]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204124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Multi-Objective Optimisation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A66AF-5708-4E27-90A7-13841D73B799}" type="slidenum">
              <a:rPr lang="en-US" smtClean="0"/>
              <a:t>25</a:t>
            </a:fld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28650" y="3997298"/>
            <a:ext cx="2037806" cy="92333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b="1" dirty="0">
                <a:solidFill>
                  <a:schemeClr val="tx1"/>
                </a:solidFill>
              </a:rPr>
              <a:t>Goal: </a:t>
            </a:r>
            <a:r>
              <a:rPr lang="de-DE" dirty="0">
                <a:solidFill>
                  <a:schemeClr val="tx1"/>
                </a:solidFill>
              </a:rPr>
              <a:t>Optimize</a:t>
            </a:r>
            <a:br>
              <a:rPr lang="de-DE" dirty="0">
                <a:solidFill>
                  <a:schemeClr val="tx1"/>
                </a:solidFill>
              </a:rPr>
            </a:br>
            <a:r>
              <a:rPr lang="de-DE" dirty="0">
                <a:solidFill>
                  <a:schemeClr val="tx1"/>
                </a:solidFill>
              </a:rPr>
              <a:t>multiple objectives simultaneously</a:t>
            </a:r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4741" y="2596926"/>
            <a:ext cx="3334519" cy="2618237"/>
          </a:xfrm>
        </p:spPr>
      </p:pic>
      <p:sp>
        <p:nvSpPr>
          <p:cNvPr id="8" name="Rectangular Callout 7"/>
          <p:cNvSpPr/>
          <p:nvPr/>
        </p:nvSpPr>
        <p:spPr>
          <a:xfrm>
            <a:off x="6897188" y="1980407"/>
            <a:ext cx="1210492" cy="643188"/>
          </a:xfrm>
          <a:prstGeom prst="wedgeRectCallout">
            <a:avLst>
              <a:gd name="adj1" fmla="val -229731"/>
              <a:gd name="adj2" fmla="val 67268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Potential Products</a:t>
            </a:r>
            <a:endParaRPr lang="en-GB" dirty="0"/>
          </a:p>
        </p:txBody>
      </p:sp>
      <p:sp>
        <p:nvSpPr>
          <p:cNvPr id="9" name="Rectangular Callout 8"/>
          <p:cNvSpPr/>
          <p:nvPr/>
        </p:nvSpPr>
        <p:spPr>
          <a:xfrm>
            <a:off x="6897188" y="1980407"/>
            <a:ext cx="1210492" cy="643188"/>
          </a:xfrm>
          <a:prstGeom prst="wedgeRectCallout">
            <a:avLst>
              <a:gd name="adj1" fmla="val -127812"/>
              <a:gd name="adj2" fmla="val 151252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Potential Products</a:t>
            </a:r>
            <a:endParaRPr lang="en-GB" dirty="0"/>
          </a:p>
        </p:txBody>
      </p:sp>
      <p:sp>
        <p:nvSpPr>
          <p:cNvPr id="10" name="Rectangular Callout 9"/>
          <p:cNvSpPr/>
          <p:nvPr/>
        </p:nvSpPr>
        <p:spPr>
          <a:xfrm>
            <a:off x="6897188" y="1980407"/>
            <a:ext cx="1210492" cy="643188"/>
          </a:xfrm>
          <a:prstGeom prst="wedgeRectCallout">
            <a:avLst>
              <a:gd name="adj1" fmla="val -126594"/>
              <a:gd name="adj2" fmla="val 309328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Potential Products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6" name="Right Arrow 5"/>
          <p:cNvSpPr/>
          <p:nvPr/>
        </p:nvSpPr>
        <p:spPr>
          <a:xfrm flipH="1">
            <a:off x="4902926" y="5108668"/>
            <a:ext cx="949234" cy="383177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de-DE" sz="1400" dirty="0">
                <a:solidFill>
                  <a:schemeClr val="tx1"/>
                </a:solidFill>
              </a:rPr>
              <a:t>Minimize</a:t>
            </a:r>
            <a:endParaRPr lang="en-GB" sz="1600" dirty="0">
              <a:solidFill>
                <a:schemeClr val="tx1"/>
              </a:solidFill>
            </a:endParaRPr>
          </a:p>
        </p:txBody>
      </p:sp>
      <p:sp>
        <p:nvSpPr>
          <p:cNvPr id="7" name="Right Arrow 6"/>
          <p:cNvSpPr/>
          <p:nvPr/>
        </p:nvSpPr>
        <p:spPr>
          <a:xfrm rot="16200000" flipH="1">
            <a:off x="2383428" y="2797265"/>
            <a:ext cx="949234" cy="383177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de-DE" sz="1400" dirty="0">
                <a:solidFill>
                  <a:schemeClr val="tx1"/>
                </a:solidFill>
              </a:rPr>
              <a:t>Minimize</a:t>
            </a:r>
            <a:endParaRPr lang="en-GB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3718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Multi-Objective Optimisation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A66AF-5708-4E27-90A7-13841D73B799}" type="slidenum">
              <a:rPr lang="en-US" smtClean="0"/>
              <a:t>26</a:t>
            </a:fld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6996526" y="2954937"/>
            <a:ext cx="1011815" cy="5770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1050" dirty="0"/>
              <a:t>Named after</a:t>
            </a:r>
            <a:br>
              <a:rPr lang="en-GB" sz="1050" dirty="0"/>
            </a:br>
            <a:r>
              <a:rPr lang="en-GB" sz="1050" dirty="0"/>
              <a:t>Vilfredo Pareto</a:t>
            </a:r>
          </a:p>
          <a:p>
            <a:pPr algn="ctr"/>
            <a:r>
              <a:rPr lang="de-DE" sz="1050" dirty="0"/>
              <a:t>(1848-1923)</a:t>
            </a:r>
            <a:endParaRPr lang="en-GB" sz="105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4741" y="2596926"/>
            <a:ext cx="3334519" cy="2618237"/>
          </a:xfrm>
        </p:spPr>
      </p:pic>
      <p:sp>
        <p:nvSpPr>
          <p:cNvPr id="5" name="Rectangular Callout 4"/>
          <p:cNvSpPr/>
          <p:nvPr/>
        </p:nvSpPr>
        <p:spPr>
          <a:xfrm>
            <a:off x="6897188" y="1980407"/>
            <a:ext cx="1210492" cy="643188"/>
          </a:xfrm>
          <a:prstGeom prst="wedgeRectCallout">
            <a:avLst>
              <a:gd name="adj1" fmla="val -194420"/>
              <a:gd name="adj2" fmla="val 347051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Pareto Front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28650" y="3997298"/>
            <a:ext cx="2037806" cy="92333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b="1" dirty="0">
                <a:solidFill>
                  <a:schemeClr val="tx1"/>
                </a:solidFill>
              </a:rPr>
              <a:t>Goal: </a:t>
            </a:r>
            <a:r>
              <a:rPr lang="de-DE" dirty="0">
                <a:solidFill>
                  <a:schemeClr val="tx1"/>
                </a:solidFill>
              </a:rPr>
              <a:t>Optimize</a:t>
            </a:r>
            <a:br>
              <a:rPr lang="de-DE" dirty="0">
                <a:solidFill>
                  <a:schemeClr val="tx1"/>
                </a:solidFill>
              </a:rPr>
            </a:br>
            <a:r>
              <a:rPr lang="de-DE" dirty="0">
                <a:solidFill>
                  <a:schemeClr val="tx1"/>
                </a:solidFill>
              </a:rPr>
              <a:t>multiple objectives simultaneously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1" name="Right Arrow 10"/>
          <p:cNvSpPr/>
          <p:nvPr/>
        </p:nvSpPr>
        <p:spPr>
          <a:xfrm flipH="1">
            <a:off x="4902926" y="5108668"/>
            <a:ext cx="949234" cy="383177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de-DE" sz="1400" dirty="0">
                <a:solidFill>
                  <a:schemeClr val="tx1"/>
                </a:solidFill>
              </a:rPr>
              <a:t>Minimize</a:t>
            </a:r>
            <a:endParaRPr lang="en-GB" sz="1600" dirty="0">
              <a:solidFill>
                <a:schemeClr val="tx1"/>
              </a:solidFill>
            </a:endParaRPr>
          </a:p>
        </p:txBody>
      </p:sp>
      <p:sp>
        <p:nvSpPr>
          <p:cNvPr id="12" name="Right Arrow 11"/>
          <p:cNvSpPr/>
          <p:nvPr/>
        </p:nvSpPr>
        <p:spPr>
          <a:xfrm rot="16200000" flipH="1">
            <a:off x="2383428" y="2797265"/>
            <a:ext cx="949234" cy="383177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de-DE" sz="1400" dirty="0">
                <a:solidFill>
                  <a:schemeClr val="tx1"/>
                </a:solidFill>
              </a:rPr>
              <a:t>Minimize</a:t>
            </a:r>
            <a:endParaRPr lang="en-GB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0757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F6BBF-B8DA-4937-AA98-3BED2A28CAB8}" type="slidenum">
              <a:rPr lang="en-IE" smtClean="0"/>
              <a:pPr/>
              <a:t>27</a:t>
            </a:fld>
            <a:endParaRPr lang="en-IE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Optimisation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722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smtClean="0"/>
              <a:t>2.2 Product Derivation</a:t>
            </a:r>
            <a:endParaRPr lang="en-IE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BEAF97-9B72-45C7-AC9A-A6B9EBE7F553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297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sz="2400" dirty="0"/>
              <a:t>Product Line Engineering:</a:t>
            </a:r>
            <a:br>
              <a:rPr lang="en-GB" sz="2400" dirty="0"/>
            </a:br>
            <a:r>
              <a:rPr lang="en-GB" dirty="0" smtClean="0"/>
              <a:t>Application Engineering</a:t>
            </a:r>
            <a:endParaRPr lang="en-GB" noProof="0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491" y="2092325"/>
            <a:ext cx="4533018" cy="3627438"/>
          </a:xfrm>
        </p:spPr>
      </p:pic>
      <p:sp>
        <p:nvSpPr>
          <p:cNvPr id="6" name="Rounded Rectangle 5"/>
          <p:cNvSpPr/>
          <p:nvPr/>
        </p:nvSpPr>
        <p:spPr>
          <a:xfrm>
            <a:off x="5698383" y="3233585"/>
            <a:ext cx="1140127" cy="2344992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sz="1500"/>
          </a:p>
        </p:txBody>
      </p:sp>
    </p:spTree>
    <p:extLst>
      <p:ext uri="{BB962C8B-B14F-4D97-AF65-F5344CB8AC3E}">
        <p14:creationId xmlns:p14="http://schemas.microsoft.com/office/powerpoint/2010/main" val="950447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" y="2460569"/>
            <a:ext cx="3045530" cy="1915387"/>
          </a:xfrm>
          <a:prstGeom prst="rect">
            <a:avLst/>
          </a:prstGeom>
        </p:spPr>
      </p:pic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497F705-7549-4BBA-AB48-E67F9F0EABE3}" type="slidenum">
              <a:rPr lang="en-IE" smtClean="0"/>
              <a:t>3</a:t>
            </a:fld>
            <a:endParaRPr lang="en-IE" dirty="0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5" name="Content Placeholder 14"/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515" y="2751827"/>
            <a:ext cx="3067544" cy="1936959"/>
          </a:xfrm>
        </p:spPr>
      </p:pic>
      <p:pic>
        <p:nvPicPr>
          <p:cNvPr id="23" name="Content Placeholder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11"/>
          <a:stretch/>
        </p:blipFill>
        <p:spPr>
          <a:xfrm>
            <a:off x="6095492" y="2455588"/>
            <a:ext cx="3051620" cy="1912595"/>
          </a:xfrm>
          <a:prstGeom prst="rect">
            <a:avLst/>
          </a:prstGeom>
        </p:spPr>
      </p:pic>
      <p:pic>
        <p:nvPicPr>
          <p:cNvPr id="1030" name="Picture 6" descr="Related image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3" b="3750"/>
          <a:stretch/>
        </p:blipFill>
        <p:spPr bwMode="auto">
          <a:xfrm>
            <a:off x="0" y="4375956"/>
            <a:ext cx="3054414" cy="1910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24320"/>
            <a:ext cx="3072951" cy="1933752"/>
          </a:xfrm>
          <a:prstGeom prst="rect">
            <a:avLst/>
          </a:prstGeom>
        </p:spPr>
      </p:pic>
      <p:pic>
        <p:nvPicPr>
          <p:cNvPr id="16" name="Picture 12" descr="Image result for elevator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73" b="2986"/>
          <a:stretch/>
        </p:blipFill>
        <p:spPr bwMode="auto">
          <a:xfrm>
            <a:off x="6093778" y="4368182"/>
            <a:ext cx="3053334" cy="1950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Image result for factory automation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1" r="6617"/>
          <a:stretch/>
        </p:blipFill>
        <p:spPr bwMode="auto">
          <a:xfrm>
            <a:off x="3039364" y="4376385"/>
            <a:ext cx="3054414" cy="1924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10"/>
          <a:srcRect b="14615"/>
          <a:stretch/>
        </p:blipFill>
        <p:spPr>
          <a:xfrm>
            <a:off x="6083237" y="527989"/>
            <a:ext cx="3081405" cy="192430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436"/>
          <a:stretch/>
        </p:blipFill>
        <p:spPr>
          <a:xfrm>
            <a:off x="3046666" y="528056"/>
            <a:ext cx="3052700" cy="1930017"/>
          </a:xfrm>
          <a:prstGeom prst="rect">
            <a:avLst/>
          </a:prstGeom>
        </p:spPr>
      </p:pic>
      <p:sp>
        <p:nvSpPr>
          <p:cNvPr id="7" name="Rectangular Callout 6"/>
          <p:cNvSpPr/>
          <p:nvPr/>
        </p:nvSpPr>
        <p:spPr>
          <a:xfrm>
            <a:off x="5823426" y="1051866"/>
            <a:ext cx="2599944" cy="1565459"/>
          </a:xfrm>
          <a:prstGeom prst="wedgeRectCallout">
            <a:avLst>
              <a:gd name="adj1" fmla="val -72801"/>
              <a:gd name="adj2" fmla="val 90870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dirty="0">
                <a:solidFill>
                  <a:schemeClr val="tx1"/>
                </a:solidFill>
              </a:rPr>
              <a:t>~100 ECUs</a:t>
            </a:r>
            <a:br>
              <a:rPr lang="de-DE" sz="2800" dirty="0">
                <a:solidFill>
                  <a:schemeClr val="tx1"/>
                </a:solidFill>
              </a:rPr>
            </a:br>
            <a:r>
              <a:rPr lang="de-DE" sz="1100" dirty="0">
                <a:solidFill>
                  <a:schemeClr val="tx1"/>
                </a:solidFill>
              </a:rPr>
              <a:t>(Electronic Control Units)</a:t>
            </a:r>
            <a:endParaRPr lang="en-GB" sz="2800" dirty="0">
              <a:solidFill>
                <a:schemeClr val="tx1"/>
              </a:solidFill>
            </a:endParaRPr>
          </a:p>
        </p:txBody>
      </p:sp>
      <p:sp>
        <p:nvSpPr>
          <p:cNvPr id="22" name="Rectangular Callout 21"/>
          <p:cNvSpPr/>
          <p:nvPr/>
        </p:nvSpPr>
        <p:spPr>
          <a:xfrm>
            <a:off x="974312" y="1073976"/>
            <a:ext cx="2599944" cy="1565459"/>
          </a:xfrm>
          <a:prstGeom prst="wedgeRectCallout">
            <a:avLst>
              <a:gd name="adj1" fmla="val 54697"/>
              <a:gd name="adj2" fmla="val 93210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dirty="0">
                <a:solidFill>
                  <a:schemeClr val="tx1"/>
                </a:solidFill>
              </a:rPr>
              <a:t>~150 Million lines of code</a:t>
            </a:r>
            <a:endParaRPr lang="en-GB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4164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2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Product Derivation in a Embedded Systems DSL</a:t>
            </a:r>
            <a:endParaRPr lang="en-GB" dirty="0"/>
          </a:p>
        </p:txBody>
      </p:sp>
      <p:pic>
        <p:nvPicPr>
          <p:cNvPr id="12" name="Picture 2" descr="C:\d5\eclipse-3.5-mee\runtime-EclipseApplication\org.mee.xmdl3.examples\src\parkingAssistantSimple\products\minimal\parkingAssistant.fmprimitives_inConfigurator_cropped.png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print"/>
          <a:stretch>
            <a:fillRect/>
          </a:stretch>
        </p:blipFill>
        <p:spPr>
          <a:xfrm>
            <a:off x="1434439" y="1508126"/>
            <a:ext cx="6275122" cy="1477963"/>
          </a:xfrm>
        </p:spPr>
      </p:pic>
      <p:pic>
        <p:nvPicPr>
          <p:cNvPr id="11" name="Content Placeholder 6" descr="parkingAssistant.mdl.png"/>
          <p:cNvPicPr>
            <a:picLocks noGrp="1" noChangeAspect="1"/>
          </p:cNvPicPr>
          <p:nvPr>
            <p:ph sz="half" idx="11"/>
          </p:nvPr>
        </p:nvPicPr>
        <p:blipFill>
          <a:blip r:embed="rId4" cstate="print"/>
          <a:stretch>
            <a:fillRect/>
          </a:stretch>
        </p:blipFill>
        <p:spPr>
          <a:xfrm>
            <a:off x="1848006" y="3055938"/>
            <a:ext cx="5447988" cy="2652712"/>
          </a:xfrm>
        </p:spPr>
      </p:pic>
      <p:sp>
        <p:nvSpPr>
          <p:cNvPr id="5" name="Rectangle 4"/>
          <p:cNvSpPr/>
          <p:nvPr/>
        </p:nvSpPr>
        <p:spPr>
          <a:xfrm>
            <a:off x="911595" y="5409221"/>
            <a:ext cx="7320813" cy="3486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E" sz="833" b="1" dirty="0">
                <a:latin typeface="+mj-lt"/>
              </a:rPr>
              <a:t>[BPK09]</a:t>
            </a:r>
            <a:r>
              <a:rPr lang="en-IE" sz="833" dirty="0">
                <a:latin typeface="+mj-lt"/>
              </a:rPr>
              <a:t> Botterweck, G.; Polzer, A. and Kowalewski, S. Using Higher-order Transformations to Derive Variability Mechanism for Embedded Systems </a:t>
            </a:r>
            <a:r>
              <a:rPr lang="en-IE" sz="833" i="1" dirty="0">
                <a:latin typeface="+mj-lt"/>
              </a:rPr>
              <a:t>ACES-MB 2009, collocated with MODELS, </a:t>
            </a:r>
            <a:r>
              <a:rPr lang="en-IE" sz="833" dirty="0">
                <a:latin typeface="+mj-lt"/>
              </a:rPr>
              <a:t>Denver, CO, USA, October, 2009 , 68-82 </a:t>
            </a:r>
          </a:p>
        </p:txBody>
      </p:sp>
    </p:spTree>
    <p:extLst>
      <p:ext uri="{BB962C8B-B14F-4D97-AF65-F5344CB8AC3E}">
        <p14:creationId xmlns:p14="http://schemas.microsoft.com/office/powerpoint/2010/main" val="1779271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Product Derivation in a Embedded Systems DSL</a:t>
            </a:r>
            <a:endParaRPr lang="en-GB" dirty="0"/>
          </a:p>
        </p:txBody>
      </p:sp>
      <p:pic>
        <p:nvPicPr>
          <p:cNvPr id="10" name="Picture 2" descr="C:\d5\eclipse-3.5-mee\runtime-EclipseApplication\org.mee.xmdl3.examples\src\parkingAssistantSimple\products\minimal\parkingAssistant.fmprimitives_inConfigurator_cropped.png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print"/>
          <a:stretch>
            <a:fillRect/>
          </a:stretch>
        </p:blipFill>
        <p:spPr>
          <a:xfrm>
            <a:off x="1434439" y="1508126"/>
            <a:ext cx="6275122" cy="1477963"/>
          </a:xfrm>
        </p:spPr>
      </p:pic>
      <p:pic>
        <p:nvPicPr>
          <p:cNvPr id="8" name="Content Placeholder 4" descr="parkingAssistant_minimal.mdl.png"/>
          <p:cNvPicPr>
            <a:picLocks noGrp="1" noChangeAspect="1"/>
          </p:cNvPicPr>
          <p:nvPr>
            <p:ph sz="half" idx="11"/>
          </p:nvPr>
        </p:nvPicPr>
        <p:blipFill>
          <a:blip r:embed="rId4" cstate="print"/>
          <a:stretch>
            <a:fillRect/>
          </a:stretch>
        </p:blipFill>
        <p:spPr>
          <a:xfrm>
            <a:off x="1848006" y="3055938"/>
            <a:ext cx="5447988" cy="2652712"/>
          </a:xfrm>
        </p:spPr>
      </p:pic>
      <p:sp>
        <p:nvSpPr>
          <p:cNvPr id="7" name="Rectangle 6"/>
          <p:cNvSpPr/>
          <p:nvPr/>
        </p:nvSpPr>
        <p:spPr>
          <a:xfrm>
            <a:off x="911595" y="5409221"/>
            <a:ext cx="7320813" cy="3486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E" sz="833" b="1" dirty="0">
                <a:latin typeface="+mj-lt"/>
              </a:rPr>
              <a:t>[BPK09]</a:t>
            </a:r>
            <a:r>
              <a:rPr lang="en-IE" sz="833" dirty="0">
                <a:latin typeface="+mj-lt"/>
              </a:rPr>
              <a:t> Botterweck, G.; Polzer, A. and Kowalewski, S. Using Higher-order Transformations to Derive Variability Mechanism for Embedded Systems </a:t>
            </a:r>
            <a:r>
              <a:rPr lang="en-IE" sz="833" i="1" dirty="0">
                <a:latin typeface="+mj-lt"/>
              </a:rPr>
              <a:t>ACES-MB 2009, collocated with MODELS, </a:t>
            </a:r>
            <a:r>
              <a:rPr lang="en-IE" sz="833" dirty="0">
                <a:latin typeface="+mj-lt"/>
              </a:rPr>
              <a:t>Denver, CO, USA, October, 2009 , 68-82 </a:t>
            </a:r>
          </a:p>
        </p:txBody>
      </p:sp>
    </p:spTree>
    <p:extLst>
      <p:ext uri="{BB962C8B-B14F-4D97-AF65-F5344CB8AC3E}">
        <p14:creationId xmlns:p14="http://schemas.microsoft.com/office/powerpoint/2010/main" val="2810377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Product Derivation in a Embedded Systems DSL</a:t>
            </a:r>
            <a:endParaRPr lang="en-GB" dirty="0"/>
          </a:p>
        </p:txBody>
      </p:sp>
      <p:pic>
        <p:nvPicPr>
          <p:cNvPr id="10" name="Picture 2" descr="C:\d5\eclipse-3.5-mee\runtime-EclipseApplication\org.mee.xmdl3.examples\src\parkingAssistantSimple\products\minimal\parkingAssistant.fmprimitives_inConfigurator_cropped.png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print"/>
          <a:stretch>
            <a:fillRect/>
          </a:stretch>
        </p:blipFill>
        <p:spPr>
          <a:xfrm>
            <a:off x="1434439" y="1508126"/>
            <a:ext cx="6275122" cy="1477963"/>
          </a:xfrm>
        </p:spPr>
      </p:pic>
      <p:pic>
        <p:nvPicPr>
          <p:cNvPr id="8" name="Content Placeholder 5" descr="parkingAssistant_minimal_pruned.mdl.png"/>
          <p:cNvPicPr>
            <a:picLocks noGrp="1" noChangeAspect="1"/>
          </p:cNvPicPr>
          <p:nvPr>
            <p:ph sz="half" idx="11"/>
          </p:nvPr>
        </p:nvPicPr>
        <p:blipFill>
          <a:blip r:embed="rId4" cstate="print"/>
          <a:stretch>
            <a:fillRect/>
          </a:stretch>
        </p:blipFill>
        <p:spPr>
          <a:xfrm>
            <a:off x="1848006" y="3055938"/>
            <a:ext cx="5447988" cy="2652712"/>
          </a:xfrm>
        </p:spPr>
      </p:pic>
      <p:sp>
        <p:nvSpPr>
          <p:cNvPr id="5" name="Rectangle 4"/>
          <p:cNvSpPr/>
          <p:nvPr/>
        </p:nvSpPr>
        <p:spPr>
          <a:xfrm>
            <a:off x="911595" y="5409221"/>
            <a:ext cx="7320813" cy="3486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E" sz="833" b="1" dirty="0">
                <a:latin typeface="+mj-lt"/>
              </a:rPr>
              <a:t>[BPK09]</a:t>
            </a:r>
            <a:r>
              <a:rPr lang="en-IE" sz="833" dirty="0">
                <a:latin typeface="+mj-lt"/>
              </a:rPr>
              <a:t> Botterweck, G.; Polzer, A. and Kowalewski, S. Using Higher-order Transformations to Derive Variability Mechanism for Embedded Systems </a:t>
            </a:r>
            <a:r>
              <a:rPr lang="en-IE" sz="833" i="1" dirty="0">
                <a:latin typeface="+mj-lt"/>
              </a:rPr>
              <a:t>ACES-MB 2009, collocated with MODELS, </a:t>
            </a:r>
            <a:r>
              <a:rPr lang="en-IE" sz="833" dirty="0">
                <a:latin typeface="+mj-lt"/>
              </a:rPr>
              <a:t>Denver, CO, USA, October, 2009 , 68-82 </a:t>
            </a:r>
          </a:p>
        </p:txBody>
      </p:sp>
    </p:spTree>
    <p:extLst>
      <p:ext uri="{BB962C8B-B14F-4D97-AF65-F5344CB8AC3E}">
        <p14:creationId xmlns:p14="http://schemas.microsoft.com/office/powerpoint/2010/main" val="2847016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smtClean="0"/>
              <a:t>3 Transition to SPLE</a:t>
            </a:r>
            <a:endParaRPr lang="en-IE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BEAF97-9B72-45C7-AC9A-A6B9EBE7F553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687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BEAF97-9B72-45C7-AC9A-A6B9EBE7F553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874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Different Approaches to Product Lines</a:t>
            </a:r>
            <a:endParaRPr lang="en-I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de-DE" dirty="0" smtClean="0"/>
              <a:t>Proactive</a:t>
            </a:r>
          </a:p>
          <a:p>
            <a:pPr lvl="1"/>
            <a:r>
              <a:rPr lang="de-DE" dirty="0" smtClean="0"/>
              <a:t>Develop </a:t>
            </a:r>
            <a:r>
              <a:rPr lang="de-DE" b="1" dirty="0" smtClean="0"/>
              <a:t>PL assets first</a:t>
            </a:r>
          </a:p>
          <a:p>
            <a:pPr lvl="1"/>
            <a:r>
              <a:rPr lang="de-DE" dirty="0" smtClean="0"/>
              <a:t>Scoping, predictable target segment required</a:t>
            </a:r>
          </a:p>
          <a:p>
            <a:pPr lvl="1"/>
            <a:r>
              <a:rPr lang="de-DE" dirty="0" smtClean="0"/>
              <a:t>Upfront investment</a:t>
            </a:r>
          </a:p>
          <a:p>
            <a:pPr lvl="1"/>
            <a:r>
              <a:rPr lang="de-DE" dirty="0" smtClean="0"/>
              <a:t>Opportunity to structure PL and architecture as a whole</a:t>
            </a:r>
          </a:p>
          <a:p>
            <a:r>
              <a:rPr lang="de-DE" dirty="0" smtClean="0"/>
              <a:t>Reactive </a:t>
            </a:r>
          </a:p>
          <a:p>
            <a:pPr lvl="1"/>
            <a:r>
              <a:rPr lang="de-DE" dirty="0" smtClean="0"/>
              <a:t>Develop </a:t>
            </a:r>
            <a:r>
              <a:rPr lang="de-DE" b="1" dirty="0" smtClean="0"/>
              <a:t>products first</a:t>
            </a:r>
          </a:p>
          <a:p>
            <a:pPr lvl="1"/>
            <a:r>
              <a:rPr lang="de-DE" dirty="0" smtClean="0"/>
              <a:t>Derive PL from products</a:t>
            </a:r>
          </a:p>
          <a:p>
            <a:pPr lvl="1"/>
            <a:r>
              <a:rPr lang="de-DE" dirty="0" smtClean="0"/>
              <a:t>Related approaches: Mining/Reverse Engineering</a:t>
            </a:r>
          </a:p>
          <a:p>
            <a:r>
              <a:rPr lang="de-DE" dirty="0" smtClean="0"/>
              <a:t>Incremental</a:t>
            </a:r>
          </a:p>
          <a:p>
            <a:pPr lvl="1"/>
            <a:r>
              <a:rPr lang="de-DE" dirty="0" smtClean="0"/>
              <a:t>Develop the PL in phases</a:t>
            </a:r>
          </a:p>
          <a:p>
            <a:pPr lvl="1"/>
            <a:r>
              <a:rPr lang="de-DE" dirty="0" smtClean="0"/>
              <a:t>Can be combine with both proactive and reactive approach</a:t>
            </a:r>
          </a:p>
          <a:p>
            <a:endParaRPr lang="de-DE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BEAF97-9B72-45C7-AC9A-A6B9EBE7F553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188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SEI Adoption Factory Pattern</a:t>
            </a:r>
            <a:endParaRPr lang="en-IE" dirty="0"/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269" y="1304925"/>
            <a:ext cx="7333462" cy="4802188"/>
          </a:xfrm>
        </p:spPr>
      </p:pic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[Clements et al. 2006, Northrop 2008]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945169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smtClean="0"/>
              <a:t>4 Product Line Evolution</a:t>
            </a:r>
            <a:endParaRPr lang="en-IE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BEAF97-9B72-45C7-AC9A-A6B9EBE7F553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5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Product Line Evolution</a:t>
            </a:r>
            <a:endParaRPr lang="en-GB" noProof="0" dirty="0"/>
          </a:p>
        </p:txBody>
      </p:sp>
      <p:pic>
        <p:nvPicPr>
          <p:cNvPr id="5" name="Content Placeholder 4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 bwMode="auto">
          <a:xfrm>
            <a:off x="811181" y="1304925"/>
            <a:ext cx="7521637" cy="4802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[Botterweck and Pleuss 2014</a:t>
            </a:r>
            <a:r>
              <a:rPr lang="en-US" smtClean="0"/>
              <a:t>]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236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E" dirty="0"/>
              <a:t>Product Line Evolution</a:t>
            </a:r>
            <a:endParaRPr lang="en-GB" dirty="0"/>
          </a:p>
        </p:txBody>
      </p:sp>
      <p:pic>
        <p:nvPicPr>
          <p:cNvPr id="5" name="Picture 5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811181" y="1304925"/>
            <a:ext cx="7521637" cy="4802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[Botterweck and Pleuss 2014</a:t>
            </a:r>
            <a:r>
              <a:rPr lang="en-US" smtClean="0"/>
              <a:t>]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20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10471" y="684164"/>
            <a:ext cx="7104879" cy="1107249"/>
          </a:xfrm>
        </p:spPr>
        <p:txBody>
          <a:bodyPr/>
          <a:lstStyle/>
          <a:p>
            <a:r>
              <a:rPr lang="en-GB" noProof="0" dirty="0" smtClean="0"/>
              <a:t>Models</a:t>
            </a:r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A66AF-5708-4E27-90A7-13841D73B799}" type="slidenum">
              <a:rPr lang="en-US" smtClean="0"/>
              <a:t>4</a:t>
            </a:fld>
            <a:endParaRPr lang="en-US" dirty="0"/>
          </a:p>
        </p:txBody>
      </p:sp>
      <p:pic>
        <p:nvPicPr>
          <p:cNvPr id="1026" name="Picture 2" descr="Image result for weather forecast ireland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74" t="16223" r="47255" b="28939"/>
          <a:stretch/>
        </p:blipFill>
        <p:spPr bwMode="auto">
          <a:xfrm>
            <a:off x="5156716" y="2146973"/>
            <a:ext cx="1631290" cy="129662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C:\d11\gb\career\positions\2011\2011-02-W1-Frankfurt\presentations\2011-07-15\fragments\figures\mdse\Frankfurt Paulskirche Grundriss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410472" y="2146972"/>
            <a:ext cx="1500601" cy="131300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" descr="C:\d11\gb\career\positions\2011\2011-02-W1-Frankfurt\presentations\2011-07-15\fragments\figures\mdse\Paulskirche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410472" y="3699043"/>
            <a:ext cx="1500601" cy="198740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images.entertainment.ie/images_content/rectangle/620x372/sunshine20137191036705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6715" y="3701091"/>
            <a:ext cx="1631290" cy="102192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rain limerick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200"/>
          <a:stretch/>
        </p:blipFill>
        <p:spPr bwMode="auto">
          <a:xfrm>
            <a:off x="5156717" y="4723011"/>
            <a:ext cx="1631289" cy="97777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https://www.hq.nasa.gov/alsj/a11/AS11-40-5875HRedit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7439" y="3699043"/>
            <a:ext cx="1857004" cy="145398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Demographic Change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2460" y="3699044"/>
            <a:ext cx="1840723" cy="1227149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1410472" y="1764407"/>
            <a:ext cx="15006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Construction</a:t>
            </a:r>
            <a:endParaRPr lang="en-GB" sz="1400" dirty="0"/>
          </a:p>
        </p:txBody>
      </p:sp>
      <p:sp>
        <p:nvSpPr>
          <p:cNvPr id="22" name="TextBox 21"/>
          <p:cNvSpPr txBox="1"/>
          <p:nvPr/>
        </p:nvSpPr>
        <p:spPr>
          <a:xfrm>
            <a:off x="3110934" y="1764407"/>
            <a:ext cx="18522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Demographic Change</a:t>
            </a:r>
            <a:endParaRPr lang="en-GB" sz="1400" dirty="0"/>
          </a:p>
        </p:txBody>
      </p:sp>
      <p:sp>
        <p:nvSpPr>
          <p:cNvPr id="23" name="TextBox 22"/>
          <p:cNvSpPr txBox="1"/>
          <p:nvPr/>
        </p:nvSpPr>
        <p:spPr>
          <a:xfrm>
            <a:off x="5156717" y="1764407"/>
            <a:ext cx="16312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Weather</a:t>
            </a:r>
            <a:endParaRPr lang="en-GB" sz="1400" dirty="0"/>
          </a:p>
        </p:txBody>
      </p:sp>
      <p:sp>
        <p:nvSpPr>
          <p:cNvPr id="24" name="TextBox 23"/>
          <p:cNvSpPr txBox="1"/>
          <p:nvPr/>
        </p:nvSpPr>
        <p:spPr>
          <a:xfrm>
            <a:off x="6997439" y="1777641"/>
            <a:ext cx="18570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Spaceflight</a:t>
            </a:r>
            <a:endParaRPr lang="en-GB" sz="1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0933" y="2130111"/>
            <a:ext cx="1852250" cy="131348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5" name="TextBox 24"/>
          <p:cNvSpPr txBox="1"/>
          <p:nvPr/>
        </p:nvSpPr>
        <p:spPr>
          <a:xfrm>
            <a:off x="-10376" y="4212051"/>
            <a:ext cx="14104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/>
              <a:t>Real World</a:t>
            </a:r>
            <a:endParaRPr lang="en-GB" sz="1600" dirty="0"/>
          </a:p>
        </p:txBody>
      </p:sp>
      <p:sp>
        <p:nvSpPr>
          <p:cNvPr id="26" name="TextBox 25"/>
          <p:cNvSpPr txBox="1"/>
          <p:nvPr/>
        </p:nvSpPr>
        <p:spPr>
          <a:xfrm>
            <a:off x="1" y="2602186"/>
            <a:ext cx="14104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/>
              <a:t>Model</a:t>
            </a:r>
            <a:endParaRPr lang="en-GB" sz="1600" dirty="0"/>
          </a:p>
        </p:txBody>
      </p:sp>
      <p:sp>
        <p:nvSpPr>
          <p:cNvPr id="6" name="TextBox 5"/>
          <p:cNvSpPr txBox="1"/>
          <p:nvPr/>
        </p:nvSpPr>
        <p:spPr>
          <a:xfrm>
            <a:off x="3698797" y="3190126"/>
            <a:ext cx="622747" cy="10772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de-DE" sz="700" dirty="0">
                <a:solidFill>
                  <a:srgbClr val="FF0000"/>
                </a:solidFill>
              </a:rPr>
              <a:t>Total Population</a:t>
            </a:r>
            <a:endParaRPr lang="en-GB" sz="700" dirty="0">
              <a:solidFill>
                <a:srgbClr val="FF0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552825" y="2823781"/>
            <a:ext cx="425450" cy="10772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de-DE" sz="700" dirty="0">
                <a:solidFill>
                  <a:srgbClr val="0000FF"/>
                </a:solidFill>
              </a:rPr>
              <a:t>Death Rate</a:t>
            </a:r>
            <a:endParaRPr lang="en-GB" sz="700" dirty="0">
              <a:solidFill>
                <a:srgbClr val="0000FF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990976" y="2395536"/>
            <a:ext cx="346443" cy="10772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de-DE" sz="700" dirty="0">
                <a:solidFill>
                  <a:srgbClr val="FF00FF"/>
                </a:solidFill>
              </a:rPr>
              <a:t>Birthrate</a:t>
            </a:r>
            <a:endParaRPr lang="en-GB" sz="700" dirty="0">
              <a:solidFill>
                <a:srgbClr val="FF00FF"/>
              </a:solidFill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97439" y="2503258"/>
            <a:ext cx="1860915" cy="956721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9527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6" grpId="0" animBg="1"/>
      <p:bldP spid="27" grpId="0" animBg="1"/>
      <p:bldP spid="28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E" dirty="0"/>
              <a:t>Product Line Evolution</a:t>
            </a:r>
            <a:endParaRPr lang="en-GB" dirty="0"/>
          </a:p>
        </p:txBody>
      </p:sp>
      <p:pic>
        <p:nvPicPr>
          <p:cNvPr id="6" name="Picture 6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814431" y="1304925"/>
            <a:ext cx="7515137" cy="4802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[Botterweck and Pleuss 2014]</a:t>
            </a:r>
          </a:p>
        </p:txBody>
      </p:sp>
    </p:spTree>
    <p:extLst>
      <p:ext uri="{BB962C8B-B14F-4D97-AF65-F5344CB8AC3E}">
        <p14:creationId xmlns:p14="http://schemas.microsoft.com/office/powerpoint/2010/main" val="919769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E" dirty="0"/>
              <a:t>Product Line Evolution</a:t>
            </a:r>
            <a:endParaRPr lang="en-GB" dirty="0"/>
          </a:p>
        </p:txBody>
      </p:sp>
      <p:pic>
        <p:nvPicPr>
          <p:cNvPr id="5" name="Picture 7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811181" y="1304925"/>
            <a:ext cx="7521637" cy="4802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[Botterweck and Pleuss 2014]</a:t>
            </a:r>
          </a:p>
        </p:txBody>
      </p:sp>
    </p:spTree>
    <p:extLst>
      <p:ext uri="{BB962C8B-B14F-4D97-AF65-F5344CB8AC3E}">
        <p14:creationId xmlns:p14="http://schemas.microsoft.com/office/powerpoint/2010/main" val="2062413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E" dirty="0"/>
              <a:t>Product Line Evolution</a:t>
            </a:r>
            <a:endParaRPr lang="en-GB" dirty="0"/>
          </a:p>
        </p:txBody>
      </p:sp>
      <p:pic>
        <p:nvPicPr>
          <p:cNvPr id="5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811181" y="1304925"/>
            <a:ext cx="7521637" cy="4802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[Botterweck and Pleuss 2014]</a:t>
            </a:r>
          </a:p>
        </p:txBody>
      </p:sp>
    </p:spTree>
    <p:extLst>
      <p:ext uri="{BB962C8B-B14F-4D97-AF65-F5344CB8AC3E}">
        <p14:creationId xmlns:p14="http://schemas.microsoft.com/office/powerpoint/2010/main" val="785970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Product Line Evolution</a:t>
            </a:r>
            <a:endParaRPr lang="en-GB" dirty="0"/>
          </a:p>
        </p:txBody>
      </p:sp>
      <p:pic>
        <p:nvPicPr>
          <p:cNvPr id="6" name="Picture 8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811181" y="1304925"/>
            <a:ext cx="7521637" cy="4802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[Botterweck and Pleuss 2014]</a:t>
            </a:r>
          </a:p>
        </p:txBody>
      </p:sp>
    </p:spTree>
    <p:extLst>
      <p:ext uri="{BB962C8B-B14F-4D97-AF65-F5344CB8AC3E}">
        <p14:creationId xmlns:p14="http://schemas.microsoft.com/office/powerpoint/2010/main" val="1895510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smtClean="0"/>
              <a:t>5 Variation/Automation </a:t>
            </a:r>
            <a:r>
              <a:rPr lang="de-DE" b="1" u="sng" smtClean="0"/>
              <a:t>and</a:t>
            </a:r>
            <a:r>
              <a:rPr lang="de-DE" smtClean="0"/>
              <a:t> Quality</a:t>
            </a:r>
            <a:endParaRPr lang="en-IE" dirty="0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BEAF97-9B72-45C7-AC9A-A6B9EBE7F553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581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AEF6BBF-B8DA-4937-AA98-3BED2A28CAB8}" type="slidenum">
              <a:rPr lang="en-IE" smtClean="0"/>
              <a:pPr/>
              <a:t>45</a:t>
            </a:fld>
            <a:endParaRPr lang="en-IE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Verification and Testing</a:t>
            </a:r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826" y="1096963"/>
            <a:ext cx="7552923" cy="5246687"/>
          </a:xfrm>
        </p:spPr>
      </p:pic>
    </p:spTree>
    <p:extLst>
      <p:ext uri="{BB962C8B-B14F-4D97-AF65-F5344CB8AC3E}">
        <p14:creationId xmlns:p14="http://schemas.microsoft.com/office/powerpoint/2010/main" val="3515851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smtClean="0"/>
              <a:t>6 Successful in Practice</a:t>
            </a:r>
            <a:endParaRPr lang="en-IE" dirty="0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BEAF97-9B72-45C7-AC9A-A6B9EBE7F553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301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Prerequisuites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de-DE" dirty="0" smtClean="0"/>
              <a:t>Enabling technologies: configuration/assembly of products</a:t>
            </a:r>
            <a:br>
              <a:rPr lang="de-DE" dirty="0" smtClean="0"/>
            </a:br>
            <a:r>
              <a:rPr lang="de-DE" dirty="0" smtClean="0">
                <a:solidFill>
                  <a:schemeClr val="accent6"/>
                </a:solidFill>
              </a:rPr>
              <a:t>(e.g. for software: OO, components, binding, ...)</a:t>
            </a:r>
          </a:p>
          <a:p>
            <a:r>
              <a:rPr lang="de-DE" dirty="0" smtClean="0"/>
              <a:t>Process maturity</a:t>
            </a:r>
          </a:p>
          <a:p>
            <a:r>
              <a:rPr lang="de-DE" dirty="0" smtClean="0"/>
              <a:t>Domain</a:t>
            </a:r>
          </a:p>
          <a:p>
            <a:pPr lvl="1"/>
            <a:r>
              <a:rPr lang="de-DE" dirty="0" smtClean="0"/>
              <a:t>Stability</a:t>
            </a:r>
          </a:p>
          <a:p>
            <a:pPr lvl="1"/>
            <a:r>
              <a:rPr lang="de-DE" dirty="0" smtClean="0"/>
              <a:t>Expertise, predictive knowledge</a:t>
            </a:r>
          </a:p>
          <a:p>
            <a:r>
              <a:rPr lang="de-DE" dirty="0" smtClean="0"/>
              <a:t>Otherwise: return on investment not possible</a:t>
            </a:r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BEAF97-9B72-45C7-AC9A-A6B9EBE7F553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921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Develoment Costs</a:t>
            </a:r>
            <a:endParaRPr lang="en-IE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861" y="1304925"/>
            <a:ext cx="6814277" cy="4802188"/>
          </a:xfrm>
        </p:spPr>
      </p:pic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smtClean="0"/>
              <a:t>[Pohl et al. 2005, Weiss and Lai 1999]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24929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Time-to-market</a:t>
            </a:r>
            <a:endParaRPr lang="en-IE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890" y="1304925"/>
            <a:ext cx="7068219" cy="4802188"/>
          </a:xfrm>
        </p:spPr>
      </p:pic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smtClean="0"/>
              <a:t>[Pohl et al. 2005]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070521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7"/>
          <p:cNvSpPr>
            <a:spLocks noGrp="1"/>
          </p:cNvSpPr>
          <p:nvPr>
            <p:ph type="title"/>
          </p:nvPr>
        </p:nvSpPr>
        <p:spPr>
          <a:xfrm>
            <a:off x="2788025" y="668074"/>
            <a:ext cx="5593977" cy="600604"/>
          </a:xfrm>
        </p:spPr>
        <p:txBody>
          <a:bodyPr>
            <a:normAutofit/>
          </a:bodyPr>
          <a:lstStyle/>
          <a:p>
            <a:r>
              <a:rPr lang="en-GB" altLang="en-US" sz="2800" dirty="0"/>
              <a:t>Model-driven Engineering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444749" y="3414651"/>
            <a:ext cx="268787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000" dirty="0">
                <a:latin typeface="+mj-lt"/>
              </a:rPr>
              <a:t>“The Model”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442138" y="5563532"/>
            <a:ext cx="269048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000" dirty="0">
                <a:latin typeface="+mj-lt"/>
              </a:rPr>
              <a:t>“The System”</a:t>
            </a:r>
          </a:p>
        </p:txBody>
      </p:sp>
      <p:sp>
        <p:nvSpPr>
          <p:cNvPr id="2" name="Curved Right Arrow 1"/>
          <p:cNvSpPr/>
          <p:nvPr/>
        </p:nvSpPr>
        <p:spPr>
          <a:xfrm flipH="1">
            <a:off x="6013585" y="3104587"/>
            <a:ext cx="1243442" cy="2440301"/>
          </a:xfrm>
          <a:prstGeom prst="curvedRightArrow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US" sz="1500" dirty="0">
              <a:solidFill>
                <a:schemeClr val="tx1"/>
              </a:solidFill>
            </a:endParaRPr>
          </a:p>
        </p:txBody>
      </p:sp>
      <p:sp>
        <p:nvSpPr>
          <p:cNvPr id="14" name="Curved Right Arrow 13"/>
          <p:cNvSpPr/>
          <p:nvPr/>
        </p:nvSpPr>
        <p:spPr>
          <a:xfrm rot="10800000" flipH="1">
            <a:off x="2174715" y="2972298"/>
            <a:ext cx="1197558" cy="2527868"/>
          </a:xfrm>
          <a:prstGeom prst="curvedRightArrow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US" sz="1500" dirty="0">
              <a:solidFill>
                <a:schemeClr val="tx1"/>
              </a:solidFill>
            </a:endParaRPr>
          </a:p>
        </p:txBody>
      </p:sp>
      <p:sp>
        <p:nvSpPr>
          <p:cNvPr id="12" name="Rectangular Callout 11"/>
          <p:cNvSpPr/>
          <p:nvPr/>
        </p:nvSpPr>
        <p:spPr>
          <a:xfrm>
            <a:off x="405353" y="4484097"/>
            <a:ext cx="1503876" cy="660073"/>
          </a:xfrm>
          <a:prstGeom prst="wedgeRectCallout">
            <a:avLst>
              <a:gd name="adj1" fmla="val 76045"/>
              <a:gd name="adj2" fmla="val -12212"/>
            </a:avLst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Purposeful Abstraction</a:t>
            </a:r>
          </a:p>
        </p:txBody>
      </p:sp>
      <p:sp>
        <p:nvSpPr>
          <p:cNvPr id="18" name="Rectangular Callout 17"/>
          <p:cNvSpPr/>
          <p:nvPr/>
        </p:nvSpPr>
        <p:spPr>
          <a:xfrm>
            <a:off x="7438645" y="3342750"/>
            <a:ext cx="1644394" cy="1372125"/>
          </a:xfrm>
          <a:prstGeom prst="wedgeRectCallout">
            <a:avLst>
              <a:gd name="adj1" fmla="val -66481"/>
              <a:gd name="adj2" fmla="val 40709"/>
            </a:avLst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sz="2000" dirty="0">
                <a:solidFill>
                  <a:schemeClr val="tx1"/>
                </a:solidFill>
              </a:rPr>
              <a:t>Efficient</a:t>
            </a:r>
            <a:br>
              <a:rPr lang="en-US" sz="2000" dirty="0">
                <a:solidFill>
                  <a:schemeClr val="tx1"/>
                </a:solidFill>
              </a:rPr>
            </a:br>
            <a:r>
              <a:rPr lang="en-US" sz="2000" dirty="0">
                <a:solidFill>
                  <a:schemeClr val="tx1"/>
                </a:solidFill>
              </a:rPr>
              <a:t>Creation</a:t>
            </a:r>
          </a:p>
          <a:p>
            <a:pPr algn="ctr">
              <a:lnSpc>
                <a:spcPct val="90000"/>
              </a:lnSpc>
              <a:spcBef>
                <a:spcPts val="600"/>
              </a:spcBef>
            </a:pPr>
            <a:r>
              <a:rPr lang="en-US" sz="2000" dirty="0">
                <a:solidFill>
                  <a:schemeClr val="tx1"/>
                </a:solidFill>
              </a:rPr>
              <a:t>(Automated Generation)</a:t>
            </a:r>
          </a:p>
        </p:txBody>
      </p:sp>
      <p:pic>
        <p:nvPicPr>
          <p:cNvPr id="1026" name="Picture 2" descr="Image result for blue print of a car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748" y="2021610"/>
            <a:ext cx="2496362" cy="139888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9" t="10170" r="3629" b="7263"/>
          <a:stretch/>
        </p:blipFill>
        <p:spPr>
          <a:xfrm>
            <a:off x="3444748" y="4083379"/>
            <a:ext cx="2486152" cy="146150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1" name="Picture 4" descr="https://uk.mathworks.com/help/physmod/sdl/ug/vehicle_complete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023"/>
          <a:stretch/>
        </p:blipFill>
        <p:spPr bwMode="auto">
          <a:xfrm>
            <a:off x="3248381" y="1592939"/>
            <a:ext cx="1687152" cy="613271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76200" dist="381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 descr="http://cdn.bmwblog.com/wp-content/uploads/P0042103-Desktop-Resolution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-3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9752" y="2264809"/>
            <a:ext cx="1009836" cy="648891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76200" dist="381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5585013" y="5717453"/>
            <a:ext cx="35830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6"/>
                </a:solidFill>
              </a:rPr>
              <a:t>[Stahl and Voelter 2006; </a:t>
            </a:r>
            <a:r>
              <a:rPr lang="en-GB" sz="1200" dirty="0">
                <a:solidFill>
                  <a:schemeClr val="accent6"/>
                </a:solidFill>
              </a:rPr>
              <a:t>Pleuss and Botterweck 2012]</a:t>
            </a:r>
          </a:p>
          <a:p>
            <a:endParaRPr lang="en-US" sz="1200" dirty="0">
              <a:solidFill>
                <a:schemeClr val="accent3">
                  <a:lumMod val="75000"/>
                </a:schemeClr>
              </a:solidFill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782703" y="1960389"/>
            <a:ext cx="1471937" cy="1312497"/>
            <a:chOff x="210343" y="1059397"/>
            <a:chExt cx="1754786" cy="1433202"/>
          </a:xfrm>
        </p:grpSpPr>
        <p:pic>
          <p:nvPicPr>
            <p:cNvPr id="22" name="Picture 21" descr="http://cdn.bmwblog.com/wp-content/uploads/P0042103-Desktop-Resolution.JPG"/>
            <p:cNvPicPr>
              <a:picLocks noChangeAspect="1" noChangeArrowheads="1"/>
            </p:cNvPicPr>
            <p:nvPr/>
          </p:nvPicPr>
          <p:blipFill>
            <a:blip r:embed="rId8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0181" y="1082042"/>
              <a:ext cx="1549048" cy="995373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0343" y="1059397"/>
              <a:ext cx="1754786" cy="1433202"/>
            </a:xfrm>
            <a:prstGeom prst="rect">
              <a:avLst/>
            </a:prstGeom>
          </p:spPr>
        </p:pic>
        <p:grpSp>
          <p:nvGrpSpPr>
            <p:cNvPr id="10" name="Group 9"/>
            <p:cNvGrpSpPr/>
            <p:nvPr/>
          </p:nvGrpSpPr>
          <p:grpSpPr>
            <a:xfrm>
              <a:off x="782285" y="1845018"/>
              <a:ext cx="1020992" cy="139183"/>
              <a:chOff x="754488" y="1789581"/>
              <a:chExt cx="1264837" cy="194621"/>
            </a:xfrm>
          </p:grpSpPr>
          <p:sp>
            <p:nvSpPr>
              <p:cNvPr id="24" name="Rectangle 23"/>
              <p:cNvSpPr/>
              <p:nvPr/>
            </p:nvSpPr>
            <p:spPr>
              <a:xfrm>
                <a:off x="754488" y="1789581"/>
                <a:ext cx="606291" cy="194621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25400" h="1905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sz="600" dirty="0">
                    <a:solidFill>
                      <a:schemeClr val="tx1"/>
                    </a:solidFill>
                  </a:rPr>
                  <a:t>OK</a:t>
                </a:r>
                <a:endParaRPr lang="en-GB" sz="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1413034" y="1789581"/>
                <a:ext cx="606291" cy="194621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25400" h="1905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sz="600" dirty="0">
                    <a:solidFill>
                      <a:schemeClr val="tx1"/>
                    </a:solidFill>
                  </a:rPr>
                  <a:t>Cancel</a:t>
                </a:r>
                <a:endParaRPr lang="en-GB" sz="600" dirty="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11" name="Left-Right Arrow 10"/>
          <p:cNvSpPr/>
          <p:nvPr/>
        </p:nvSpPr>
        <p:spPr>
          <a:xfrm>
            <a:off x="2290020" y="2310701"/>
            <a:ext cx="903832" cy="545609"/>
          </a:xfrm>
          <a:prstGeom prst="leftRightArrow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GB" sz="1500" dirty="0">
              <a:solidFill>
                <a:schemeClr val="tx1"/>
              </a:solidFill>
            </a:endParaRPr>
          </a:p>
        </p:txBody>
      </p:sp>
      <p:sp>
        <p:nvSpPr>
          <p:cNvPr id="31" name="Left-Right Arrow 30"/>
          <p:cNvSpPr/>
          <p:nvPr/>
        </p:nvSpPr>
        <p:spPr>
          <a:xfrm>
            <a:off x="6013586" y="2323505"/>
            <a:ext cx="1228723" cy="545609"/>
          </a:xfrm>
          <a:prstGeom prst="leftRightArrow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GB" sz="1500" dirty="0">
              <a:solidFill>
                <a:schemeClr val="tx1"/>
              </a:solidFill>
            </a:endParaRPr>
          </a:p>
        </p:txBody>
      </p:sp>
      <p:pic>
        <p:nvPicPr>
          <p:cNvPr id="32" name="Picture 31" descr="female user icon by dagobert83 - faceless female torso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515" y="1987491"/>
            <a:ext cx="877803" cy="877803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-576984" y="2865294"/>
            <a:ext cx="19647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1200" dirty="0">
                <a:latin typeface="+mj-lt"/>
              </a:rPr>
              <a:t>User</a:t>
            </a:r>
          </a:p>
        </p:txBody>
      </p:sp>
      <p:pic>
        <p:nvPicPr>
          <p:cNvPr id="36" name="Content Placeholder 7" descr="C:\d2\splpm\funding\2013-09-Lero3\manufacturing\figures\configuratorChain.png"/>
          <p:cNvPicPr>
            <a:picLocks noGrp="1"/>
          </p:cNvPicPr>
          <p:nvPr>
            <p:ph idx="1"/>
          </p:nvPr>
        </p:nvPicPr>
        <p:blipFill rotWithShape="1">
          <a:blip r:embed="rId11" cstate="print"/>
          <a:srcRect l="81556" t="36474" r="1232" b="40569"/>
          <a:stretch/>
        </p:blipFill>
        <p:spPr bwMode="auto">
          <a:xfrm>
            <a:off x="7242308" y="2046176"/>
            <a:ext cx="1616280" cy="1074656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Rectangular Callout 14"/>
          <p:cNvSpPr/>
          <p:nvPr/>
        </p:nvSpPr>
        <p:spPr>
          <a:xfrm>
            <a:off x="6812281" y="630795"/>
            <a:ext cx="2072509" cy="1275766"/>
          </a:xfrm>
          <a:prstGeom prst="wedgeRectCallout">
            <a:avLst>
              <a:gd name="adj1" fmla="val -9770"/>
              <a:gd name="adj2" fmla="val 87796"/>
            </a:avLst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</a:rPr>
              <a:t>Formal Methods,</a:t>
            </a:r>
            <a:br>
              <a:rPr lang="en-US" sz="2000" dirty="0">
                <a:solidFill>
                  <a:schemeClr val="tx1"/>
                </a:solidFill>
              </a:rPr>
            </a:br>
            <a:r>
              <a:rPr lang="en-US" sz="2000" dirty="0">
                <a:solidFill>
                  <a:schemeClr val="tx1"/>
                </a:solidFill>
              </a:rPr>
              <a:t>Analysis,</a:t>
            </a:r>
          </a:p>
          <a:p>
            <a:r>
              <a:rPr lang="en-US" sz="2000" dirty="0">
                <a:solidFill>
                  <a:schemeClr val="tx1"/>
                </a:solidFill>
              </a:rPr>
              <a:t>Validation, Transformation</a:t>
            </a:r>
          </a:p>
        </p:txBody>
      </p:sp>
      <p:sp>
        <p:nvSpPr>
          <p:cNvPr id="37" name="Rectangular Callout 36"/>
          <p:cNvSpPr/>
          <p:nvPr/>
        </p:nvSpPr>
        <p:spPr>
          <a:xfrm>
            <a:off x="670787" y="730046"/>
            <a:ext cx="1811714" cy="923491"/>
          </a:xfrm>
          <a:prstGeom prst="wedgeRectCallout">
            <a:avLst>
              <a:gd name="adj1" fmla="val 3886"/>
              <a:gd name="adj2" fmla="val 108425"/>
            </a:avLst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000" dirty="0">
                <a:solidFill>
                  <a:schemeClr val="tx1"/>
                </a:solidFill>
              </a:rPr>
              <a:t>Visualisation</a:t>
            </a:r>
            <a:r>
              <a:rPr lang="en-US" sz="2000" dirty="0">
                <a:solidFill>
                  <a:schemeClr val="tx1"/>
                </a:solidFill>
              </a:rPr>
              <a:t>, Interaction, Design</a:t>
            </a:r>
          </a:p>
        </p:txBody>
      </p:sp>
      <p:sp>
        <p:nvSpPr>
          <p:cNvPr id="27" name="Title 7"/>
          <p:cNvSpPr txBox="1">
            <a:spLocks/>
          </p:cNvSpPr>
          <p:nvPr/>
        </p:nvSpPr>
        <p:spPr>
          <a:xfrm>
            <a:off x="2788026" y="668074"/>
            <a:ext cx="4024255" cy="600604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dirty="0"/>
              <a:t>Model-driven Engineering</a:t>
            </a:r>
          </a:p>
        </p:txBody>
      </p:sp>
    </p:spTree>
    <p:extLst>
      <p:ext uri="{BB962C8B-B14F-4D97-AF65-F5344CB8AC3E}">
        <p14:creationId xmlns:p14="http://schemas.microsoft.com/office/powerpoint/2010/main" val="3653050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4" grpId="0" animBg="1"/>
      <p:bldP spid="12" grpId="0" animBg="1"/>
      <p:bldP spid="18" grpId="0" animBg="1"/>
      <p:bldP spid="11" grpId="0" animBg="1"/>
      <p:bldP spid="31" grpId="0" animBg="1"/>
      <p:bldP spid="35" grpId="0"/>
      <p:bldP spid="15" grpId="0" animBg="1"/>
      <p:bldP spid="37" grpId="0" animBg="1"/>
      <p:bldP spid="27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Sucessful applied in practice, e.g.,</a:t>
            </a:r>
            <a:endParaRPr lang="en-IE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de-DE" smtClean="0"/>
              <a:t>Avionics  </a:t>
            </a:r>
            <a:r>
              <a:rPr lang="de-DE" dirty="0" smtClean="0"/>
              <a:t>Systems</a:t>
            </a:r>
          </a:p>
          <a:p>
            <a:r>
              <a:rPr lang="de-DE" dirty="0" smtClean="0"/>
              <a:t>Engine Control Software</a:t>
            </a:r>
          </a:p>
          <a:p>
            <a:r>
              <a:rPr lang="de-DE" dirty="0" smtClean="0"/>
              <a:t>Marine Command and Control Systems</a:t>
            </a:r>
          </a:p>
          <a:p>
            <a:r>
              <a:rPr lang="de-DE" dirty="0" smtClean="0"/>
              <a:t>Telecommication Systems</a:t>
            </a:r>
          </a:p>
          <a:p>
            <a:r>
              <a:rPr lang="de-DE" dirty="0" smtClean="0"/>
              <a:t>Printer Firmware</a:t>
            </a:r>
          </a:p>
          <a:p>
            <a:r>
              <a:rPr lang="de-DE" dirty="0" smtClean="0"/>
              <a:t>RAID Storage Controllers</a:t>
            </a:r>
          </a:p>
          <a:p>
            <a:r>
              <a:rPr lang="de-DE" dirty="0" smtClean="0"/>
              <a:t>Financial Software</a:t>
            </a:r>
          </a:p>
          <a:p>
            <a:r>
              <a:rPr lang="de-DE" dirty="0" smtClean="0"/>
              <a:t>Mobile Phones</a:t>
            </a:r>
          </a:p>
          <a:p>
            <a:r>
              <a:rPr lang="de-DE" dirty="0" smtClean="0"/>
              <a:t>Medical Systems</a:t>
            </a:r>
          </a:p>
          <a:p>
            <a:r>
              <a:rPr lang="de-DE" dirty="0" smtClean="0"/>
              <a:t>Consumer Electronics</a:t>
            </a:r>
          </a:p>
          <a:p>
            <a:r>
              <a:rPr lang="de-DE" dirty="0" smtClean="0"/>
              <a:t>Acquisition Management Systems</a:t>
            </a:r>
          </a:p>
          <a:p>
            <a:r>
              <a:rPr lang="de-DE" dirty="0" smtClean="0"/>
              <a:t>Power Systems</a:t>
            </a:r>
          </a:p>
          <a:p>
            <a:endParaRPr lang="de-DE" dirty="0" smtClean="0"/>
          </a:p>
          <a:p>
            <a:endParaRPr lang="en-IE" dirty="0"/>
          </a:p>
        </p:txBody>
      </p:sp>
      <p:grpSp>
        <p:nvGrpSpPr>
          <p:cNvPr id="10" name="Group 9"/>
          <p:cNvGrpSpPr/>
          <p:nvPr/>
        </p:nvGrpSpPr>
        <p:grpSpPr>
          <a:xfrm>
            <a:off x="6672234" y="1553772"/>
            <a:ext cx="1352314" cy="3975462"/>
            <a:chOff x="6111048" y="679734"/>
            <a:chExt cx="1671135" cy="5814796"/>
          </a:xfrm>
        </p:grpSpPr>
        <p:pic>
          <p:nvPicPr>
            <p:cNvPr id="5" name="Content Placeholder 4" descr="parkingAssistant_minimal.mdl.png"/>
            <p:cNvPicPr>
              <a:picLocks noChangeAspect="1"/>
            </p:cNvPicPr>
            <p:nvPr/>
          </p:nvPicPr>
          <p:blipFill rotWithShape="1">
            <a:blip r:embed="rId2" cstate="print"/>
            <a:srcRect l="2798" t="10928" r="8890" b="18280"/>
            <a:stretch/>
          </p:blipFill>
          <p:spPr>
            <a:xfrm>
              <a:off x="6160563" y="679734"/>
              <a:ext cx="1572105" cy="613613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6" name="Picture 2" descr="C:\d11\gb\career\positions\2011\2011-02-W1-Frankfurt\presentations\2011-07-15\fragments\figures\domains\DCP_2910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11048" y="4069667"/>
              <a:ext cx="1671135" cy="999048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3" descr="C:\d11\gb\career\positions\2011\2011-02-W1-Frankfurt\presentations\2011-07-15\fragments\figures\domains\549px-Pacemaker_GuidantMeridianSR.jpg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6111048" y="5229199"/>
              <a:ext cx="1671135" cy="1265331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4" descr="C:\d11\gb\career\positions\2011\2011-02-W1-Frankfurt\presentations\2011-07-15\fragments\figures\domains\800px-A380-trent900.JP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6779" y="2694431"/>
              <a:ext cx="1619672" cy="1214754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5" descr="C:\d11\gb\career\positions\2011\2011-02-W1-Frankfurt\presentations\2011-07-15\fragments\figures\domains\Lexus_Navigation_advanced_parking_system.jp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42271" y="1453829"/>
              <a:ext cx="1608689" cy="1080120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227148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497F705-7549-4BBA-AB48-E67F9F0EABE3}" type="slidenum">
              <a:rPr lang="en-IE" smtClean="0"/>
              <a:t>51</a:t>
            </a:fld>
            <a:endParaRPr lang="en-IE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smtClean="0"/>
              <a:t>Benefits </a:t>
            </a:r>
            <a:r>
              <a:rPr lang="en-GB" noProof="0" dirty="0" smtClean="0"/>
              <a:t>of Product</a:t>
            </a:r>
            <a:r>
              <a:rPr lang="en-GB" dirty="0" smtClean="0"/>
              <a:t> Lines</a:t>
            </a:r>
            <a:endParaRPr lang="en-GB" noProof="0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/>
          </p:nvPr>
        </p:nvGraphicFramePr>
        <p:xfrm>
          <a:off x="371475" y="1096963"/>
          <a:ext cx="8429625" cy="52466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ext Placeholder 1"/>
          <p:cNvSpPr>
            <a:spLocks noGrp="1"/>
          </p:cNvSpPr>
          <p:nvPr>
            <p:ph type="body" sz="quarter" idx="4294967295"/>
          </p:nvPr>
        </p:nvSpPr>
        <p:spPr>
          <a:xfrm>
            <a:off x="371475" y="6043613"/>
            <a:ext cx="7523162" cy="300037"/>
          </a:xfrm>
        </p:spPr>
        <p:txBody>
          <a:bodyPr/>
          <a:lstStyle/>
          <a:p>
            <a:pPr marL="0" indent="0">
              <a:buNone/>
            </a:pPr>
            <a:r>
              <a:rPr lang="en-IE" sz="1200" dirty="0" smtClean="0"/>
              <a:t>[Clements </a:t>
            </a:r>
            <a:r>
              <a:rPr lang="en-IE" sz="1200" dirty="0"/>
              <a:t>and Northrop 2002, Northrop </a:t>
            </a:r>
            <a:r>
              <a:rPr lang="en-IE" sz="1200" dirty="0" smtClean="0"/>
              <a:t>2008]</a:t>
            </a:r>
            <a:endParaRPr lang="en-IE" sz="1200" dirty="0"/>
          </a:p>
          <a:p>
            <a:endParaRPr lang="en-IE" dirty="0"/>
          </a:p>
        </p:txBody>
      </p:sp>
      <p:graphicFrame>
        <p:nvGraphicFramePr>
          <p:cNvPr id="8" name="Diagram 7"/>
          <p:cNvGraphicFramePr/>
          <p:nvPr>
            <p:extLst/>
          </p:nvPr>
        </p:nvGraphicFramePr>
        <p:xfrm>
          <a:off x="5352087" y="2708920"/>
          <a:ext cx="1800200" cy="14401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179370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Other effects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Scalability and complexity </a:t>
            </a:r>
            <a:r>
              <a:rPr lang="de-DE" dirty="0"/>
              <a:t>handling</a:t>
            </a:r>
          </a:p>
          <a:p>
            <a:r>
              <a:rPr lang="de-DE" dirty="0"/>
              <a:t>Managment of </a:t>
            </a:r>
            <a:r>
              <a:rPr lang="de-DE" dirty="0" smtClean="0"/>
              <a:t>evolution</a:t>
            </a:r>
          </a:p>
          <a:p>
            <a:r>
              <a:rPr lang="de-DE" dirty="0" smtClean="0"/>
              <a:t>Improved cost and time estimation</a:t>
            </a:r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BEAF97-9B72-45C7-AC9A-A6B9EBE7F553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914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smtClean="0"/>
              <a:t>5 Current Research</a:t>
            </a:r>
            <a:endParaRPr lang="en-IE" dirty="0"/>
          </a:p>
        </p:txBody>
      </p:sp>
      <p:sp>
        <p:nvSpPr>
          <p:cNvPr id="8" name="Subtitle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BEAF97-9B72-45C7-AC9A-A6B9EBE7F553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053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BEAF97-9B72-45C7-AC9A-A6B9EBE7F553}" type="slidenum">
              <a:rPr lang="en-US" smtClean="0"/>
              <a:pPr/>
              <a:t>54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Application of Machine Learning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Machine Learing in Configuration</a:t>
            </a:r>
          </a:p>
          <a:p>
            <a:pPr lvl="1"/>
            <a:r>
              <a:rPr lang="en-US" smtClean="0"/>
              <a:t>E.g., learning a configuration space from a limited number of configurations</a:t>
            </a:r>
          </a:p>
        </p:txBody>
      </p:sp>
    </p:spTree>
    <p:extLst>
      <p:ext uri="{BB962C8B-B14F-4D97-AF65-F5344CB8AC3E}">
        <p14:creationId xmlns:p14="http://schemas.microsoft.com/office/powerpoint/2010/main" val="1348085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BEAF97-9B72-45C7-AC9A-A6B9EBE7F553}" type="slidenum">
              <a:rPr lang="en-US" smtClean="0"/>
              <a:pPr/>
              <a:t>55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Design Space Exploration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Given constraints and objectives</a:t>
            </a:r>
          </a:p>
          <a:p>
            <a:r>
              <a:rPr lang="en-US" smtClean="0"/>
              <a:t>Generate large number of potential designs (e.g., network structure, software architecture)</a:t>
            </a:r>
          </a:p>
          <a:p>
            <a:r>
              <a:rPr lang="en-US" smtClean="0"/>
              <a:t>How to find and choose good designs?</a:t>
            </a:r>
          </a:p>
          <a:p>
            <a:r>
              <a:rPr lang="en-US" smtClean="0"/>
              <a:t>How to find similar ones?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848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smtClean="0"/>
              <a:t>Summary</a:t>
            </a:r>
            <a:endParaRPr lang="en-IE" dirty="0"/>
          </a:p>
        </p:txBody>
      </p:sp>
      <p:sp>
        <p:nvSpPr>
          <p:cNvPr id="8" name="Subtitle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BEAF97-9B72-45C7-AC9A-A6B9EBE7F553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4758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Summary</a:t>
            </a:r>
            <a:endParaRPr lang="en-IE" dirty="0"/>
          </a:p>
        </p:txBody>
      </p:sp>
      <p:pic>
        <p:nvPicPr>
          <p:cNvPr id="9" name="Content Placeholder 6" descr="modelWorkflow step30 product derivation.png"/>
          <p:cNvPicPr>
            <a:picLocks noGrp="1" noChangeAspect="1"/>
          </p:cNvPicPr>
          <p:nvPr>
            <p:ph sz="half" idx="2"/>
          </p:nvPr>
        </p:nvPicPr>
        <p:blipFill>
          <a:blip r:embed="rId2" cstate="print"/>
          <a:stretch>
            <a:fillRect/>
          </a:stretch>
        </p:blipFill>
        <p:spPr>
          <a:xfrm>
            <a:off x="1558158" y="1509449"/>
            <a:ext cx="2548417" cy="2039938"/>
          </a:xfrm>
        </p:spPr>
      </p:pic>
      <p:pic>
        <p:nvPicPr>
          <p:cNvPr id="14" name="Content Placeholder 6"/>
          <p:cNvPicPr>
            <a:picLocks noGrp="1" noChangeAspect="1"/>
          </p:cNvPicPr>
          <p:nvPr>
            <p:ph sz="half" idx="1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098" y="3668448"/>
            <a:ext cx="2896537" cy="2041260"/>
          </a:xfrm>
        </p:spPr>
      </p:pic>
      <p:sp>
        <p:nvSpPr>
          <p:cNvPr id="2" name="Content Placeholder 1"/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5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233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Summary</a:t>
            </a:r>
            <a:endParaRPr lang="en-IE" dirty="0"/>
          </a:p>
        </p:txBody>
      </p:sp>
      <p:pic>
        <p:nvPicPr>
          <p:cNvPr id="9" name="Content Placeholder 6" descr="modelWorkflow step30 product derivation.png"/>
          <p:cNvPicPr>
            <a:picLocks noGrp="1" noChangeAspect="1"/>
          </p:cNvPicPr>
          <p:nvPr>
            <p:ph sz="half" idx="2"/>
          </p:nvPr>
        </p:nvPicPr>
        <p:blipFill>
          <a:blip r:embed="rId2" cstate="print"/>
          <a:stretch>
            <a:fillRect/>
          </a:stretch>
        </p:blipFill>
        <p:spPr>
          <a:xfrm>
            <a:off x="1558158" y="1509449"/>
            <a:ext cx="2548417" cy="2039938"/>
          </a:xfrm>
        </p:spPr>
      </p:pic>
      <p:sp>
        <p:nvSpPr>
          <p:cNvPr id="3" name="Content Placeholder 2"/>
          <p:cNvSpPr>
            <a:spLocks noGrp="1"/>
          </p:cNvSpPr>
          <p:nvPr>
            <p:ph sz="half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3482575" y="1660617"/>
            <a:ext cx="660073" cy="188839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sz="1500"/>
          </a:p>
        </p:txBody>
      </p:sp>
      <p:pic>
        <p:nvPicPr>
          <p:cNvPr id="15" name="Content Placeholder 4" descr="parkingAssistant_minimal.mdl.png"/>
          <p:cNvPicPr>
            <a:picLocks noGrp="1" noChangeAspect="1"/>
          </p:cNvPicPr>
          <p:nvPr>
            <p:ph sz="half" idx="15"/>
          </p:nvPr>
        </p:nvPicPr>
        <p:blipFill>
          <a:blip r:embed="rId3" cstate="print"/>
          <a:stretch>
            <a:fillRect/>
          </a:stretch>
        </p:blipFill>
        <p:spPr>
          <a:xfrm>
            <a:off x="4631532" y="3871009"/>
            <a:ext cx="3360208" cy="1636138"/>
          </a:xfrm>
          <a:prstGeom prst="rect">
            <a:avLst/>
          </a:prstGeom>
        </p:spPr>
      </p:pic>
      <p:pic>
        <p:nvPicPr>
          <p:cNvPr id="16" name="Picture 2" descr="C:\d5\eclipse-3.5-mee\runtime-EclipseApplication\org.mee.xmdl3.examples\src\parkingAssistantSimple\products\minimal\parkingAssistant.fmprimitives_inConfigurator_cropped.png"/>
          <p:cNvPicPr>
            <a:picLocks noGrp="1" noChangeAspect="1" noChangeArrowheads="1"/>
          </p:cNvPicPr>
          <p:nvPr>
            <p:ph sz="half" idx="13"/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31532" y="2133708"/>
            <a:ext cx="3360208" cy="79142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244064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9249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What is a „Model“?</a:t>
            </a:r>
            <a:endParaRPr lang="en-IE" dirty="0"/>
          </a:p>
        </p:txBody>
      </p:sp>
      <p:sp>
        <p:nvSpPr>
          <p:cNvPr id="12" name="Content Placeholder 11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de-DE" dirty="0"/>
              <a:t>Representation of Reality</a:t>
            </a:r>
          </a:p>
          <a:p>
            <a:r>
              <a:rPr lang="de-DE" dirty="0"/>
              <a:t>Abstraction</a:t>
            </a:r>
          </a:p>
          <a:p>
            <a:pPr lvl="1"/>
            <a:r>
              <a:rPr lang="de-DE" dirty="0"/>
              <a:t>Focusing on the relevant aspects </a:t>
            </a:r>
            <a:r>
              <a:rPr lang="de-DE" dirty="0">
                <a:sym typeface="Wingdings" pitchFamily="2" charset="2"/>
              </a:rPr>
              <a:t> </a:t>
            </a:r>
            <a:r>
              <a:rPr lang="de-DE" dirty="0"/>
              <a:t>Modelling purpose</a:t>
            </a:r>
            <a:endParaRPr lang="en-IE" dirty="0"/>
          </a:p>
          <a:p>
            <a:pPr lvl="1"/>
            <a:r>
              <a:rPr lang="de-DE" dirty="0"/>
              <a:t>Intentionally ignoring irrelevant details</a:t>
            </a:r>
          </a:p>
          <a:p>
            <a:pPr lvl="1"/>
            <a:r>
              <a:rPr lang="de-DE" dirty="0"/>
              <a:t>Avoiding complexity and costs of reality</a:t>
            </a:r>
          </a:p>
        </p:txBody>
      </p:sp>
      <p:pic>
        <p:nvPicPr>
          <p:cNvPr id="8" name="Picture 4" descr="C:\d11\gb\career\positions\2011\2011-02-W1-Frankfurt\presentations\2011-07-15\fragments\figures\mdse\Frankfurt Paulskirche Grundriss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622" y="1508787"/>
            <a:ext cx="1799339" cy="157223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" descr="C:\d11\gb\career\positions\2011\2011-02-W1-Frankfurt\presentations\2011-07-15\fragments\figures\mdse\Paulskirche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621" y="4054487"/>
            <a:ext cx="1200133" cy="160017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2017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smtClean="0"/>
              <a:t>Many Variants</a:t>
            </a:r>
            <a:endParaRPr lang="en-GB" noProof="0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75" y="2173827"/>
            <a:ext cx="8429625" cy="3092959"/>
          </a:xfrm>
        </p:spPr>
      </p:pic>
      <p:sp>
        <p:nvSpPr>
          <p:cNvPr id="3" name="Rectangle 2"/>
          <p:cNvSpPr/>
          <p:nvPr/>
        </p:nvSpPr>
        <p:spPr>
          <a:xfrm>
            <a:off x="0" y="571500"/>
            <a:ext cx="9144000" cy="571500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" name="TextBox 12"/>
          <p:cNvSpPr txBox="1"/>
          <p:nvPr/>
        </p:nvSpPr>
        <p:spPr>
          <a:xfrm>
            <a:off x="5728973" y="6020594"/>
            <a:ext cx="334258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>
                <a:solidFill>
                  <a:schemeClr val="accent6"/>
                </a:solidFill>
              </a:rPr>
              <a:t>Source: Product info and configurators on http://www.mercedes.de</a:t>
            </a:r>
            <a:endParaRPr lang="en-US" sz="9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5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</p:cBhvr>
                                      <p:by x="7300" y="73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0 L -0.51164 -2.56667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590" y="-12833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Origin </a:t>
            </a:r>
            <a:r>
              <a:rPr lang="de-DE" smtClean="0"/>
              <a:t>of Product Lines</a:t>
            </a:r>
            <a:endParaRPr lang="en-I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2000" dirty="0"/>
              <a:t>Sucessful </a:t>
            </a:r>
            <a:r>
              <a:rPr lang="de-DE" sz="2000"/>
              <a:t>Product </a:t>
            </a:r>
            <a:r>
              <a:rPr lang="de-DE" sz="2000" smtClean="0">
                <a:sym typeface="Symbol" panose="05050102010706020507" pitchFamily="18" charset="2"/>
              </a:rPr>
              <a:t></a:t>
            </a:r>
            <a:r>
              <a:rPr lang="de-DE" sz="2000" smtClean="0"/>
              <a:t> </a:t>
            </a:r>
            <a:r>
              <a:rPr lang="de-DE" sz="2000" dirty="0"/>
              <a:t>More </a:t>
            </a:r>
            <a:r>
              <a:rPr lang="de-DE" sz="2000"/>
              <a:t>Products </a:t>
            </a:r>
            <a:r>
              <a:rPr lang="de-DE" sz="2000">
                <a:sym typeface="Symbol" panose="05050102010706020507" pitchFamily="18" charset="2"/>
              </a:rPr>
              <a:t></a:t>
            </a:r>
            <a:r>
              <a:rPr lang="de-DE" sz="2000" smtClean="0"/>
              <a:t> </a:t>
            </a:r>
            <a:r>
              <a:rPr lang="de-DE" sz="2000" dirty="0"/>
              <a:t>Product Portfolio</a:t>
            </a:r>
          </a:p>
          <a:p>
            <a:r>
              <a:rPr lang="de-DE" sz="2000" dirty="0"/>
              <a:t>Few systems are truely unique</a:t>
            </a:r>
          </a:p>
          <a:p>
            <a:r>
              <a:rPr lang="de-DE" sz="2000" u="sng" dirty="0"/>
              <a:t>Strategic</a:t>
            </a:r>
            <a:r>
              <a:rPr lang="de-DE" sz="2000" dirty="0"/>
              <a:t> Reuse</a:t>
            </a:r>
          </a:p>
        </p:txBody>
      </p:sp>
      <p:pic>
        <p:nvPicPr>
          <p:cNvPr id="5" name="Picture 22" descr="C:\d2\spl\presentations\2010-11-25-CSET2\splOverview\SPLs\cars\smart_cabrio_pulse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81625" y="3364830"/>
            <a:ext cx="1267522" cy="9677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23" descr="C:\d2\spl\presentations\2010-11-25-CSET2\splOverview\SPLs\cars\smart_pulse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71700" y="3368994"/>
            <a:ext cx="1263358" cy="9593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25" descr="C:\d2\spl\presentations\2010-11-25-CSET2\splOverview\SPLs\cars\smart_cabrio_passion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95714" y="3364830"/>
            <a:ext cx="1275017" cy="9677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24" descr="C:\d2\spl\presentations\2010-11-25-CSET2\splOverview\SPLs\cars\smart_passion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117298" y="3362748"/>
            <a:ext cx="1275016" cy="9718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BEAF97-9B72-45C7-AC9A-A6B9EBE7F553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01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 smtClean="0"/>
              <a:t>Product Lines</a:t>
            </a:r>
            <a:endParaRPr lang="en-GB" noProof="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>
            <a:off x="942021" y="1868828"/>
            <a:ext cx="6510300" cy="3690327"/>
            <a:chOff x="216024" y="1052736"/>
            <a:chExt cx="8660347" cy="4932448"/>
          </a:xfrm>
        </p:grpSpPr>
        <p:pic>
          <p:nvPicPr>
            <p:cNvPr id="22" name="Picture 6" descr="C:\d2\spl\presentations\2010-11-25-CSET2\splOverview\SPLs\Phones\c5-03_graphite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16024" y="1052736"/>
              <a:ext cx="1836712" cy="183671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41" name="Picture 7" descr="C:\d2\spl\presentations\2010-11-25-CSET2\splOverview\SPLs\Phones\nokia_e7_silver_white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31912" y="1436779"/>
              <a:ext cx="1836712" cy="183671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42" name="Picture 8" descr="C:\d2\spl\presentations\2010-11-25-CSET2\splOverview\SPLs\Phones\nokia_5250_titanium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247800" y="1820822"/>
              <a:ext cx="1836712" cy="183671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43" name="Picture 9" descr="C:\d2\spl\presentations\2010-11-25-CSET2\splOverview\SPLs\Phones\c3_silver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1763688" y="2204864"/>
              <a:ext cx="1836712" cy="183671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44" name="Picture 17" descr="C:\d2\spl\presentations\2010-11-25-CSET2\splOverview\SPLs\ECommerce\hp.png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4860032" y="1124744"/>
              <a:ext cx="1369297" cy="123629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45" name="Picture 16" descr="C:\d2\spl\presentations\2010-11-25-CSET2\splOverview\SPLs\ECommerce\wine_store.png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5339704" y="1580795"/>
              <a:ext cx="1369297" cy="123629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46" name="Picture 15" descr="C:\d2\spl\presentations\2010-11-25-CSET2\splOverview\SPLs\ECommerce\xerox.png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5819376" y="2036846"/>
              <a:ext cx="1369297" cy="123629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47" name="Picture 14" descr="C:\d2\spl\presentations\2010-11-25-CSET2\splOverview\SPLs\ECommerce\eu_bookshop.png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6299047" y="2492896"/>
              <a:ext cx="1369297" cy="123629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48" name="Picture 14" descr="C:\d2\splpm\collaborations\bmw\2011-05-16 Meeting Dublin\2011-05-16-BMW\media\BMW1_250px-BMW_E81_front_20080719.jpg"/>
            <p:cNvPicPr>
              <a:picLocks noChangeAspect="1" noChangeArrowheads="1"/>
            </p:cNvPicPr>
            <p:nvPr/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467544" y="4077072"/>
              <a:ext cx="1433121" cy="9000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49" name="Picture 15" descr="C:\d2\splpm\collaborations\bmw\2011-05-16 Meeting Dublin\2011-05-16-BMW\media\BMW3_250px-BMW_E90_front_20090301.jpg"/>
            <p:cNvPicPr>
              <a:picLocks noChangeAspect="1" noChangeArrowheads="1"/>
            </p:cNvPicPr>
            <p:nvPr/>
          </p:nvPicPr>
          <p:blipFill>
            <a:blip r:embed="rId12" cstate="print"/>
            <a:srcRect/>
            <a:stretch>
              <a:fillRect/>
            </a:stretch>
          </p:blipFill>
          <p:spPr bwMode="auto">
            <a:xfrm>
              <a:off x="2134251" y="4077072"/>
              <a:ext cx="1655170" cy="9000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50" name="Picture 16" descr="C:\d2\splpm\collaborations\bmw\2011-05-16 Meeting Dublin\2011-05-16-BMW\media\BMW5_250px-BMW_530d_(F10)_front_20100410.jpg"/>
            <p:cNvPicPr>
              <a:picLocks noChangeAspect="1" noChangeArrowheads="1"/>
            </p:cNvPicPr>
            <p:nvPr/>
          </p:nvPicPr>
          <p:blipFill>
            <a:blip r:embed="rId13" cstate="print"/>
            <a:srcRect/>
            <a:stretch>
              <a:fillRect/>
            </a:stretch>
          </p:blipFill>
          <p:spPr bwMode="auto">
            <a:xfrm>
              <a:off x="4023007" y="4077072"/>
              <a:ext cx="1490066" cy="9000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51" name="Picture 17" descr="C:\d2\splpm\collaborations\bmw\2011-05-16 Meeting Dublin\2011-05-16-BMW\media\BMW6_250px-BMW_645i.jpg"/>
            <p:cNvPicPr>
              <a:picLocks noChangeAspect="1" noChangeArrowheads="1"/>
            </p:cNvPicPr>
            <p:nvPr/>
          </p:nvPicPr>
          <p:blipFill>
            <a:blip r:embed="rId14" cstate="print"/>
            <a:srcRect/>
            <a:stretch>
              <a:fillRect/>
            </a:stretch>
          </p:blipFill>
          <p:spPr bwMode="auto">
            <a:xfrm>
              <a:off x="7512160" y="4077072"/>
              <a:ext cx="1364211" cy="9000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52" name="Picture 18" descr="C:\d2\splpm\collaborations\bmw\2011-05-16 Meeting Dublin\2011-05-16-BMW\media\BMW7_250px-2010_BMW_750i_--_03-14-2010.jpg"/>
            <p:cNvPicPr>
              <a:picLocks noChangeAspect="1" noChangeArrowheads="1"/>
            </p:cNvPicPr>
            <p:nvPr/>
          </p:nvPicPr>
          <p:blipFill>
            <a:blip r:embed="rId15" cstate="print"/>
            <a:srcRect/>
            <a:stretch>
              <a:fillRect/>
            </a:stretch>
          </p:blipFill>
          <p:spPr bwMode="auto">
            <a:xfrm>
              <a:off x="467544" y="5085184"/>
              <a:ext cx="1666667" cy="9000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53" name="Picture 19" descr="C:\d2\splpm\collaborations\bmw\2011-05-16 Meeting Dublin\2011-05-16-BMW\media\BMWGT_250px-BMW_550i_GT_--_04-10-2011_1.jpg"/>
            <p:cNvPicPr>
              <a:picLocks noChangeAspect="1" noChangeArrowheads="1"/>
            </p:cNvPicPr>
            <p:nvPr/>
          </p:nvPicPr>
          <p:blipFill>
            <a:blip r:embed="rId16" cstate="print"/>
            <a:srcRect/>
            <a:stretch>
              <a:fillRect/>
            </a:stretch>
          </p:blipFill>
          <p:spPr bwMode="auto">
            <a:xfrm>
              <a:off x="5746659" y="4077072"/>
              <a:ext cx="1531915" cy="9000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54" name="Picture 20" descr="C:\d2\splpm\collaborations\bmw\2011-05-16 Meeting Dublin\2011-05-16-BMW\media\BMWX1_250px-BMW_X1_sDrive18d.JPG"/>
            <p:cNvPicPr>
              <a:picLocks noChangeAspect="1" noChangeArrowheads="1"/>
            </p:cNvPicPr>
            <p:nvPr/>
          </p:nvPicPr>
          <p:blipFill>
            <a:blip r:embed="rId17" cstate="print"/>
            <a:srcRect/>
            <a:stretch>
              <a:fillRect/>
            </a:stretch>
          </p:blipFill>
          <p:spPr bwMode="auto">
            <a:xfrm>
              <a:off x="2329206" y="5085184"/>
              <a:ext cx="1490066" cy="9000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55" name="Picture 21" descr="C:\d2\splpm\collaborations\bmw\2011-05-16 Meeting Dublin\2011-05-16-BMW\media\BMWX3_250px-2011_BMW_X3_--_2011_DC.jpg"/>
            <p:cNvPicPr>
              <a:picLocks noChangeAspect="1" noChangeArrowheads="1"/>
            </p:cNvPicPr>
            <p:nvPr/>
          </p:nvPicPr>
          <p:blipFill>
            <a:blip r:embed="rId18" cstate="print"/>
            <a:srcRect/>
            <a:stretch>
              <a:fillRect/>
            </a:stretch>
          </p:blipFill>
          <p:spPr bwMode="auto">
            <a:xfrm>
              <a:off x="4014267" y="5085184"/>
              <a:ext cx="1451613" cy="9000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56" name="Picture 22" descr="C:\d2\splpm\collaborations\bmw\2011-05-16 Meeting Dublin\2011-05-16-BMW\media\BMWX5_250px-BMW_X5_4.8i_--_04-22-2010.jpg"/>
            <p:cNvPicPr>
              <a:picLocks noChangeAspect="1" noChangeArrowheads="1"/>
            </p:cNvPicPr>
            <p:nvPr/>
          </p:nvPicPr>
          <p:blipFill>
            <a:blip r:embed="rId19" cstate="print"/>
            <a:srcRect/>
            <a:stretch>
              <a:fillRect/>
            </a:stretch>
          </p:blipFill>
          <p:spPr bwMode="auto">
            <a:xfrm>
              <a:off x="5660875" y="5085184"/>
              <a:ext cx="1596451" cy="9000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57" name="Picture 23" descr="C:\d2\splpm\collaborations\bmw\2011-05-16 Meeting Dublin\2011-05-16-BMW\media\BMWX6_250px-2009_BMW_X6_xDrive35i.jpg"/>
            <p:cNvPicPr>
              <a:picLocks noChangeAspect="1" noChangeArrowheads="1"/>
            </p:cNvPicPr>
            <p:nvPr/>
          </p:nvPicPr>
          <p:blipFill>
            <a:blip r:embed="rId20" cstate="print"/>
            <a:srcRect/>
            <a:stretch>
              <a:fillRect/>
            </a:stretch>
          </p:blipFill>
          <p:spPr bwMode="auto">
            <a:xfrm>
              <a:off x="7452320" y="5085184"/>
              <a:ext cx="1424051" cy="9000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BEAF97-9B72-45C7-AC9A-A6B9EBE7F553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77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LeroResearchCentretemplate2015-Final">
  <a:themeElements>
    <a:clrScheme name="Ler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91BA"/>
      </a:accent1>
      <a:accent2>
        <a:srgbClr val="80BF00"/>
      </a:accent2>
      <a:accent3>
        <a:srgbClr val="C6203E"/>
      </a:accent3>
      <a:accent4>
        <a:srgbClr val="FFC000"/>
      </a:accent4>
      <a:accent5>
        <a:srgbClr val="18222E"/>
      </a:accent5>
      <a:accent6>
        <a:srgbClr val="A6A5A4"/>
      </a:accent6>
      <a:hlink>
        <a:srgbClr val="0563C1"/>
      </a:hlink>
      <a:folHlink>
        <a:srgbClr val="954F72"/>
      </a:folHlink>
    </a:clrScheme>
    <a:fontScheme name="Lero Heading">
      <a:majorFont>
        <a:latin typeface="Open Sans Semibold"/>
        <a:ea typeface=""/>
        <a:cs typeface=""/>
      </a:majorFont>
      <a:minorFont>
        <a:latin typeface="Calibri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PT Template 2019 v4" id="{2C991EC2-3F88-4008-8E4B-D4054DD0CF5D}" vid="{2421E539-9E20-4DD8-AC7E-8F64509B702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5463970EDFEC14598C55BE3833CACBF" ma:contentTypeVersion="1" ma:contentTypeDescription="Create a new document." ma:contentTypeScope="" ma:versionID="2ef77c9b7df055b5155b0e781bc2e184">
  <xsd:schema xmlns:xsd="http://www.w3.org/2001/XMLSchema" xmlns:xs="http://www.w3.org/2001/XMLSchema" xmlns:p="http://schemas.microsoft.com/office/2006/metadata/properties" xmlns:ns2="f92c9bd5-142d-4893-82de-a0401813c99a" targetNamespace="http://schemas.microsoft.com/office/2006/metadata/properties" ma:root="true" ma:fieldsID="f5e8a60c7dba2e8666b44dc9613f2a1c" ns2:_="">
    <xsd:import namespace="f92c9bd5-142d-4893-82de-a0401813c99a"/>
    <xsd:element name="properties">
      <xsd:complexType>
        <xsd:sequence>
          <xsd:element name="documentManagement">
            <xsd:complexType>
              <xsd:all>
                <xsd:element ref="ns2:SharedWithUser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92c9bd5-142d-4893-82de-a0401813c99a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56CBA8A0-4019-4192-8CDB-CF88E6962B0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92c9bd5-142d-4893-82de-a0401813c99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703E0B9-818F-4276-A0FE-E2EC13987A9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7ED4B75-D4E8-417C-A10E-053147B738E5}">
  <ds:schemaRefs>
    <ds:schemaRef ds:uri="http://purl.org/dc/terms/"/>
    <ds:schemaRef ds:uri="http://purl.org/dc/dcmitype/"/>
    <ds:schemaRef ds:uri="f92c9bd5-142d-4893-82de-a0401813c99a"/>
    <ds:schemaRef ds:uri="http://schemas.openxmlformats.org/package/2006/metadata/core-properties"/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http://schemas.microsoft.com/office/2006/metadata/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PPT Template 2019 v4</Template>
  <TotalTime>1279</TotalTime>
  <Words>1168</Words>
  <Application>Microsoft Office PowerPoint</Application>
  <PresentationFormat>On-screen Show (4:3)</PresentationFormat>
  <Paragraphs>299</Paragraphs>
  <Slides>59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7" baseType="lpstr">
      <vt:lpstr>Arial</vt:lpstr>
      <vt:lpstr>Calibri</vt:lpstr>
      <vt:lpstr>Open Sans</vt:lpstr>
      <vt:lpstr>Open Sans Semibold</vt:lpstr>
      <vt:lpstr>Symbol</vt:lpstr>
      <vt:lpstr>Times</vt:lpstr>
      <vt:lpstr>Wingdings</vt:lpstr>
      <vt:lpstr>LeroResearchCentretemplate2015-Final</vt:lpstr>
      <vt:lpstr>Software Product Line Engineering in Safety-critical Domains</vt:lpstr>
      <vt:lpstr>1 Motivation</vt:lpstr>
      <vt:lpstr>PowerPoint Presentation</vt:lpstr>
      <vt:lpstr>Models</vt:lpstr>
      <vt:lpstr>Model-driven Engineering</vt:lpstr>
      <vt:lpstr>What is a „Model“?</vt:lpstr>
      <vt:lpstr>Many Variants</vt:lpstr>
      <vt:lpstr>Origin of Product Lines</vt:lpstr>
      <vt:lpstr>Product Lines</vt:lpstr>
      <vt:lpstr>Product Lines</vt:lpstr>
      <vt:lpstr>2 Software Product Line Engineering </vt:lpstr>
      <vt:lpstr>Product Line Engineering: Domain Engineering</vt:lpstr>
      <vt:lpstr>Product Line Engineering: Application Engineering</vt:lpstr>
      <vt:lpstr>Product Line Engineering: Application Engineering</vt:lpstr>
      <vt:lpstr>Product Line Engineering </vt:lpstr>
      <vt:lpstr>Product Line Engineering </vt:lpstr>
      <vt:lpstr>Product Line Engineering </vt:lpstr>
      <vt:lpstr>2.1 Product Configuration</vt:lpstr>
      <vt:lpstr>Product Line Engineering</vt:lpstr>
      <vt:lpstr>Product Line Engineering</vt:lpstr>
      <vt:lpstr>Visualisation Techniques</vt:lpstr>
      <vt:lpstr>Visualisation Techniques (continued)</vt:lpstr>
      <vt:lpstr>Product Configuration (Integration of concepts)</vt:lpstr>
      <vt:lpstr>Configuration of Product Variants</vt:lpstr>
      <vt:lpstr>Multi-Objective Optimisation</vt:lpstr>
      <vt:lpstr>Multi-Objective Optimisation</vt:lpstr>
      <vt:lpstr>Optimisation</vt:lpstr>
      <vt:lpstr>2.2 Product Derivation</vt:lpstr>
      <vt:lpstr>Product Line Engineering: Application Engineering</vt:lpstr>
      <vt:lpstr>Product Derivation in a Embedded Systems DSL</vt:lpstr>
      <vt:lpstr>Product Derivation in a Embedded Systems DSL</vt:lpstr>
      <vt:lpstr>Product Derivation in a Embedded Systems DSL</vt:lpstr>
      <vt:lpstr>3 Transition to SPLE</vt:lpstr>
      <vt:lpstr>PowerPoint Presentation</vt:lpstr>
      <vt:lpstr>Different Approaches to Product Lines</vt:lpstr>
      <vt:lpstr>SEI Adoption Factory Pattern</vt:lpstr>
      <vt:lpstr>4 Product Line Evolution</vt:lpstr>
      <vt:lpstr>Product Line Evolution</vt:lpstr>
      <vt:lpstr>Product Line Evolution</vt:lpstr>
      <vt:lpstr>Product Line Evolution</vt:lpstr>
      <vt:lpstr>Product Line Evolution</vt:lpstr>
      <vt:lpstr>Product Line Evolution</vt:lpstr>
      <vt:lpstr>Product Line Evolution</vt:lpstr>
      <vt:lpstr>5 Variation/Automation and Quality</vt:lpstr>
      <vt:lpstr>Verification and Testing</vt:lpstr>
      <vt:lpstr>6 Successful in Practice</vt:lpstr>
      <vt:lpstr>Prerequisuites</vt:lpstr>
      <vt:lpstr>Develoment Costs</vt:lpstr>
      <vt:lpstr>Time-to-market</vt:lpstr>
      <vt:lpstr>Sucessful applied in practice, e.g.,</vt:lpstr>
      <vt:lpstr>Benefits of Product Lines</vt:lpstr>
      <vt:lpstr>Other effects</vt:lpstr>
      <vt:lpstr>5 Current Research</vt:lpstr>
      <vt:lpstr>Application of Machine Learning</vt:lpstr>
      <vt:lpstr>Design Space Exploration</vt:lpstr>
      <vt:lpstr>Summary</vt:lpstr>
      <vt:lpstr>Summary</vt:lpstr>
      <vt:lpstr>Summary</vt:lpstr>
      <vt:lpstr>PowerPoint Presentation</vt:lpstr>
    </vt:vector>
  </TitlesOfParts>
  <Manager/>
  <Company>University of Limerick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GB</dc:creator>
  <cp:keywords/>
  <dc:description/>
  <cp:lastModifiedBy>GB</cp:lastModifiedBy>
  <cp:revision>24</cp:revision>
  <cp:lastPrinted>2017-04-04T15:19:26Z</cp:lastPrinted>
  <dcterms:created xsi:type="dcterms:W3CDTF">2019-06-16T21:24:07Z</dcterms:created>
  <dcterms:modified xsi:type="dcterms:W3CDTF">2019-06-18T10:19:01Z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0x01010065463970EDFEC14598C55BE3833CACBF</vt:lpwstr>
  </property>
</Properties>
</file>